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67" r:id="rId4"/>
    <p:sldId id="280" r:id="rId5"/>
    <p:sldId id="283" r:id="rId6"/>
    <p:sldId id="281" r:id="rId7"/>
    <p:sldId id="282" r:id="rId8"/>
    <p:sldId id="284" r:id="rId9"/>
    <p:sldId id="285" r:id="rId10"/>
    <p:sldId id="286" r:id="rId11"/>
    <p:sldId id="278" r:id="rId12"/>
  </p:sldIdLst>
  <p:sldSz cx="9144000" cy="6858000" type="screen4x3"/>
  <p:notesSz cx="6858000" cy="90614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  <a:noFill/>
          <a:ln>
            <a:noFill/>
          </a:ln>
        </p:spPr>
        <p:txBody>
          <a:bodyPr lIns="90939" tIns="90939" rIns="90939" bIns="90939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90571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ctr" anchorCtr="0">
            <a:noAutofit/>
          </a:bodyPr>
          <a:lstStyle/>
          <a:p>
            <a:endParaRPr lang="en-US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001489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0587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71368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5525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955890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58649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42172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245927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214607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81038"/>
            <a:ext cx="4530725" cy="3397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1" y="4304189"/>
            <a:ext cx="5486399" cy="4077653"/>
          </a:xfrm>
          <a:prstGeom prst="rect">
            <a:avLst/>
          </a:prstGeom>
        </p:spPr>
        <p:txBody>
          <a:bodyPr lIns="90939" tIns="90939" rIns="90939" bIns="909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6831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1752600" y="1828800"/>
            <a:ext cx="71628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39285"/>
              <a:buNone/>
            </a:pP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Zebulon B. Vance High School Vision:  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ct val="45833"/>
            </a:pPr>
            <a:r>
              <a:rPr lang="en-US" sz="1800" dirty="0" smtClean="0"/>
              <a:t>Graduate </a:t>
            </a:r>
            <a:r>
              <a:rPr lang="en-US" sz="1800" dirty="0"/>
              <a:t>young adults who are self-directed, intellectually and socially </a:t>
            </a:r>
            <a:r>
              <a:rPr lang="en-US" sz="1800" dirty="0" smtClean="0"/>
              <a:t>engaged </a:t>
            </a:r>
            <a:r>
              <a:rPr lang="en-US" sz="1800" dirty="0"/>
              <a:t>citizens ready for college, career, and life.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676400"/>
            <a:ext cx="14478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524000" y="457200"/>
            <a:ext cx="7315200" cy="8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 &amp; Mission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Rectangle 5"/>
          <p:cNvSpPr/>
          <p:nvPr/>
        </p:nvSpPr>
        <p:spPr>
          <a:xfrm>
            <a:off x="1905000" y="4992868"/>
            <a:ext cx="72390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39285"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VAOE Mission: </a:t>
            </a:r>
          </a:p>
          <a:p>
            <a:pPr lvl="0" algn="ctr">
              <a:lnSpc>
                <a:spcPct val="115000"/>
              </a:lnSpc>
              <a:buSzPct val="39285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Maximize student exposure and training in the professional </a:t>
            </a:r>
            <a:b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fields to prepare students for entry level employment </a:t>
            </a:r>
            <a:b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workforce and sustainability in their lives.</a:t>
            </a: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D:\1-A\Academy Coordinator\logo\VAO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225010"/>
            <a:ext cx="1706023" cy="1293057"/>
          </a:xfrm>
          <a:prstGeom prst="rect">
            <a:avLst/>
          </a:prstGeom>
          <a:noFill/>
        </p:spPr>
      </p:pic>
      <p:pic>
        <p:nvPicPr>
          <p:cNvPr id="1028" name="Picture 4" descr="https://scotlandcte.files.wordpress.com/2012/10/cte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429000"/>
            <a:ext cx="1676400" cy="130683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981200" y="31242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45833"/>
            </a:pPr>
            <a:endParaRPr lang="en-US" sz="16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rgbClr val="000000"/>
              </a:buClr>
              <a:buSzPct val="39285"/>
            </a:pP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&amp; Technical Education Mission: </a:t>
            </a:r>
          </a:p>
          <a:p>
            <a:pPr lvl="0" algn="ctr">
              <a:lnSpc>
                <a:spcPct val="115000"/>
              </a:lnSpc>
              <a:buSzPct val="39285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students for post secondary</a:t>
            </a:r>
          </a:p>
          <a:p>
            <a:pPr lvl="0" algn="ctr">
              <a:lnSpc>
                <a:spcPct val="115000"/>
              </a:lnSpc>
              <a:buSzPct val="39285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  through college and career readiness.</a:t>
            </a: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81000" y="1981200"/>
          <a:ext cx="8229600" cy="226060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Steps: </a:t>
                      </a:r>
                    </a:p>
                    <a:p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?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446753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ds.gofundme.com/index.php?route=printmedia/donationposter&amp;url=yourstudent&amp;_=14357548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992535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09600" y="1981200"/>
            <a:ext cx="7924799" cy="458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200" b="1" dirty="0">
                <a:solidFill>
                  <a:schemeClr val="dk1"/>
                </a:solidFill>
              </a:rPr>
              <a:t>Goal 1:  Increase Academy of Engineering Advisory Board membership by cultivating five new partners that help support AOE objectives</a:t>
            </a:r>
            <a:r>
              <a:rPr lang="en-US" sz="1200" b="1" dirty="0" smtClean="0">
                <a:solidFill>
                  <a:schemeClr val="dk1"/>
                </a:solidFill>
              </a:rPr>
              <a:t>.</a:t>
            </a:r>
            <a:br>
              <a:rPr lang="en-US" sz="1200" b="1" dirty="0" smtClean="0">
                <a:solidFill>
                  <a:schemeClr val="dk1"/>
                </a:solidFill>
              </a:rPr>
            </a:br>
            <a:r>
              <a:rPr lang="en-US" sz="1200" b="1" dirty="0" smtClean="0">
                <a:solidFill>
                  <a:srgbClr val="000099"/>
                </a:solidFill>
              </a:rPr>
              <a:t>(Lee Fain</a:t>
            </a:r>
            <a:r>
              <a:rPr lang="en-US" sz="1200" b="1" dirty="0" smtClean="0">
                <a:solidFill>
                  <a:srgbClr val="000099"/>
                </a:solidFill>
              </a:rPr>
              <a:t>, Jarian Kerekes, </a:t>
            </a:r>
            <a:r>
              <a:rPr lang="en-US" sz="1200" b="1" dirty="0" smtClean="0">
                <a:solidFill>
                  <a:srgbClr val="000099"/>
                </a:solidFill>
              </a:rPr>
              <a:t>Chris McDaniel, </a:t>
            </a:r>
            <a:r>
              <a:rPr lang="en-US" sz="1200" b="1" dirty="0" smtClean="0">
                <a:solidFill>
                  <a:srgbClr val="000099"/>
                </a:solidFill>
              </a:rPr>
              <a:t>Anisa Henry, Jocelyn Yard, Toya Graham, Todd Bryant, Maciej Noras, </a:t>
            </a:r>
            <a:r>
              <a:rPr lang="en-US" sz="1200" b="1" dirty="0" err="1" smtClean="0">
                <a:solidFill>
                  <a:srgbClr val="000099"/>
                </a:solidFill>
              </a:rPr>
              <a:t>Shermell</a:t>
            </a:r>
            <a:r>
              <a:rPr lang="en-US" sz="1200" b="1" dirty="0" smtClean="0">
                <a:solidFill>
                  <a:srgbClr val="000099"/>
                </a:solidFill>
              </a:rPr>
              <a:t> Smith, </a:t>
            </a:r>
            <a:r>
              <a:rPr lang="en-US" sz="1200" dirty="0" smtClean="0"/>
              <a:t>Margaret </a:t>
            </a:r>
            <a:r>
              <a:rPr lang="en-US" sz="1200" dirty="0" smtClean="0"/>
              <a:t>Thornton</a:t>
            </a:r>
            <a:r>
              <a:rPr lang="en-US" sz="1200" b="1" dirty="0" smtClean="0">
                <a:solidFill>
                  <a:srgbClr val="000099"/>
                </a:solidFill>
              </a:rPr>
              <a:t>) </a:t>
            </a:r>
            <a:r>
              <a:rPr lang="en-US" sz="1200" b="1" dirty="0" smtClean="0">
                <a:solidFill>
                  <a:srgbClr val="000099"/>
                </a:solidFill>
              </a:rPr>
              <a:t/>
            </a:r>
            <a:br>
              <a:rPr lang="en-US" sz="1200" b="1" dirty="0" smtClean="0">
                <a:solidFill>
                  <a:srgbClr val="000099"/>
                </a:solidFill>
              </a:rPr>
            </a:br>
            <a:r>
              <a:rPr lang="en-US" sz="1200" b="1" dirty="0" smtClean="0">
                <a:solidFill>
                  <a:srgbClr val="000099"/>
                </a:solidFill>
              </a:rPr>
              <a:t>*</a:t>
            </a:r>
            <a:r>
              <a:rPr lang="el-GR" sz="1200" b="1" dirty="0" smtClean="0">
                <a:solidFill>
                  <a:srgbClr val="000099"/>
                </a:solidFill>
              </a:rPr>
              <a:t>Δ</a:t>
            </a:r>
            <a:r>
              <a:rPr lang="en-US" sz="1200" b="1" dirty="0" smtClean="0">
                <a:solidFill>
                  <a:srgbClr val="000099"/>
                </a:solidFill>
              </a:rPr>
              <a:t>Spend more time following up and networking with Governors village businesses to recruit more advisory board members)</a:t>
            </a:r>
            <a:r>
              <a:rPr lang="en-US" sz="1200" b="1" dirty="0" smtClean="0">
                <a:solidFill>
                  <a:schemeClr val="dk1"/>
                </a:solidFill>
              </a:rPr>
              <a:t/>
            </a:r>
            <a:br>
              <a:rPr lang="en-US" sz="1200" b="1" dirty="0" smtClean="0">
                <a:solidFill>
                  <a:schemeClr val="dk1"/>
                </a:solidFill>
              </a:rPr>
            </a:br>
            <a:endParaRPr lang="en-US" sz="1200" b="1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r>
              <a:rPr lang="en-US" sz="1200" b="1" dirty="0">
                <a:solidFill>
                  <a:schemeClr val="dk1"/>
                </a:solidFill>
              </a:rPr>
              <a:t>Goal 2:  Led by Academy Coordinator, supported by Academy Development Team*, identify Freshman Academy students for enrollment into one specific career academy: STEM-AOE, Business-AOF, Arts &amp; Humanities-AOHT</a:t>
            </a:r>
            <a:r>
              <a:rPr lang="en-US" sz="1200" b="1" dirty="0" smtClean="0">
                <a:solidFill>
                  <a:schemeClr val="dk1"/>
                </a:solidFill>
              </a:rPr>
              <a:t>.</a:t>
            </a:r>
            <a:br>
              <a:rPr lang="en-US" sz="1200" b="1" dirty="0" smtClean="0">
                <a:solidFill>
                  <a:schemeClr val="dk1"/>
                </a:solidFill>
              </a:rPr>
            </a:br>
            <a:r>
              <a:rPr lang="en-US" sz="1200" b="1" dirty="0" smtClean="0">
                <a:solidFill>
                  <a:srgbClr val="000099"/>
                </a:solidFill>
              </a:rPr>
              <a:t>(192 to 256 AOE Enrollment) **See requests by students spreadsheet &amp; data</a:t>
            </a:r>
            <a:br>
              <a:rPr lang="en-US" sz="1200" b="1" dirty="0" smtClean="0">
                <a:solidFill>
                  <a:srgbClr val="000099"/>
                </a:solidFill>
              </a:rPr>
            </a:br>
            <a:r>
              <a:rPr lang="el-GR" sz="1200" b="1" dirty="0" smtClean="0">
                <a:solidFill>
                  <a:srgbClr val="000099"/>
                </a:solidFill>
              </a:rPr>
              <a:t>Δ </a:t>
            </a:r>
            <a:r>
              <a:rPr lang="en-US" sz="1200" b="1" dirty="0" smtClean="0">
                <a:solidFill>
                  <a:srgbClr val="000099"/>
                </a:solidFill>
              </a:rPr>
              <a:t>Spend more time direct calling home 1:1 to prospective parents &amp; student to inform/recruit.</a:t>
            </a:r>
            <a:endParaRPr lang="en-US" sz="1200" b="1" dirty="0">
              <a:solidFill>
                <a:srgbClr val="000099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r>
              <a:rPr lang="en-US" sz="1200" b="1" dirty="0">
                <a:solidFill>
                  <a:schemeClr val="dk1"/>
                </a:solidFill>
              </a:rPr>
              <a:t>Goal 3: Led by Academy Coordinator, supported by </a:t>
            </a:r>
            <a:r>
              <a:rPr lang="en-US" sz="1200" b="1" dirty="0" err="1">
                <a:solidFill>
                  <a:schemeClr val="dk1"/>
                </a:solidFill>
              </a:rPr>
              <a:t>MeckEd</a:t>
            </a:r>
            <a:r>
              <a:rPr lang="en-US" sz="1200" b="1" dirty="0">
                <a:solidFill>
                  <a:schemeClr val="dk1"/>
                </a:solidFill>
              </a:rPr>
              <a:t> Career Pathways Advisor and Career Development Coordinator, place 35 NAF AOE students in a 34 hour minimum work-based learning or internship experience</a:t>
            </a:r>
            <a:r>
              <a:rPr lang="en-US" sz="1200" b="1" dirty="0" smtClean="0">
                <a:solidFill>
                  <a:schemeClr val="dk1"/>
                </a:solidFill>
              </a:rPr>
              <a:t>.</a:t>
            </a:r>
            <a:br>
              <a:rPr lang="en-US" sz="1200" b="1" dirty="0" smtClean="0">
                <a:solidFill>
                  <a:schemeClr val="dk1"/>
                </a:solidFill>
              </a:rPr>
            </a:br>
            <a:r>
              <a:rPr lang="en-US" sz="1200" b="1" dirty="0" smtClean="0">
                <a:solidFill>
                  <a:srgbClr val="000099"/>
                </a:solidFill>
              </a:rPr>
              <a:t>[Completed 31 AOE 34 hour work-based learning experiences/ Electrolux/ACE/OFH/Joey’s Truck Repair/UNCC/LH/]  , </a:t>
            </a:r>
            <a:r>
              <a:rPr lang="el-GR" sz="1200" b="1" dirty="0" smtClean="0">
                <a:solidFill>
                  <a:srgbClr val="000099"/>
                </a:solidFill>
              </a:rPr>
              <a:t>Δ</a:t>
            </a:r>
            <a:r>
              <a:rPr lang="en-US" sz="1200" b="1" dirty="0" smtClean="0">
                <a:solidFill>
                  <a:srgbClr val="000099"/>
                </a:solidFill>
              </a:rPr>
              <a:t> Invest more time w/ CPCC , governors village businesses, and faith community)</a:t>
            </a:r>
            <a:endParaRPr lang="en-US" sz="1200" b="1" dirty="0">
              <a:solidFill>
                <a:srgbClr val="000099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dk1"/>
                </a:solidFill>
              </a:rPr>
              <a:t>Goal 4: Led by Academy Coordinator, supported by Academy Development Team*, recruit one chairmen partner for both upcoming Academy of Finance and Academy of Hospitality &amp; Management</a:t>
            </a:r>
            <a:r>
              <a:rPr lang="en-US" sz="1200" b="1" dirty="0" smtClean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15000"/>
              </a:lnSpc>
            </a:pPr>
            <a:r>
              <a:rPr lang="en-US" sz="1200" b="1" dirty="0" smtClean="0">
                <a:solidFill>
                  <a:srgbClr val="000099"/>
                </a:solidFill>
              </a:rPr>
              <a:t>(In progress // Charlotte Metro Credit Union – (</a:t>
            </a:r>
            <a:r>
              <a:rPr lang="en-US" sz="1200" b="1" dirty="0" smtClean="0"/>
              <a:t>Shirley Floyd</a:t>
            </a:r>
            <a:r>
              <a:rPr lang="en-US" sz="1200" dirty="0" smtClean="0"/>
              <a:t> ) &amp; </a:t>
            </a:r>
            <a:r>
              <a:rPr lang="en-US" sz="1200" b="1" dirty="0" smtClean="0">
                <a:solidFill>
                  <a:srgbClr val="000099"/>
                </a:solidFill>
              </a:rPr>
              <a:t>The City </a:t>
            </a:r>
            <a:r>
              <a:rPr lang="en-US" sz="1200" b="1" dirty="0" err="1" smtClean="0">
                <a:solidFill>
                  <a:srgbClr val="000099"/>
                </a:solidFill>
              </a:rPr>
              <a:t>Kitch</a:t>
            </a:r>
            <a:r>
              <a:rPr lang="en-US" sz="1200" b="1" dirty="0" smtClean="0">
                <a:solidFill>
                  <a:srgbClr val="000099"/>
                </a:solidFill>
              </a:rPr>
              <a:t> Owners- Mr. &amp; Mrs. Hegnauer)</a:t>
            </a:r>
            <a:endParaRPr lang="en-US" sz="1200" b="1" dirty="0">
              <a:solidFill>
                <a:srgbClr val="000099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133600" y="-475425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Academy Coordinator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(2014-2015)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304800" y="1905000"/>
            <a:ext cx="4876800" cy="441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chemeClr val="dk1"/>
              </a:solidFill>
            </a:endParaRPr>
          </a:p>
          <a:p>
            <a:r>
              <a:rPr lang="en-US" b="1" dirty="0" smtClean="0"/>
              <a:t>Goal 1.1.b</a:t>
            </a:r>
          </a:p>
          <a:p>
            <a:r>
              <a:rPr lang="en-US" dirty="0" smtClean="0"/>
              <a:t>Student enrollment numbers increase until the academy enrolls a maximum of 75 students per grade level.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99"/>
                </a:solidFill>
              </a:rPr>
              <a:t>Enroll at least 50 students in each grade level or 200 </a:t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(4-year program), 150 (3-year) 100 (2-year) enrolls less than 50 students in each grade level</a:t>
            </a:r>
          </a:p>
          <a:p>
            <a:endParaRPr lang="en-US" dirty="0" smtClean="0">
              <a:solidFill>
                <a:srgbClr val="000099"/>
              </a:solidFill>
            </a:endParaRPr>
          </a:p>
          <a:p>
            <a:r>
              <a:rPr lang="en-US" b="1" dirty="0" smtClean="0"/>
              <a:t>Goal 1.2.b</a:t>
            </a:r>
          </a:p>
          <a:p>
            <a:r>
              <a:rPr lang="en-US" dirty="0" smtClean="0"/>
              <a:t>Manage fully implemented AOE organizational structure in a four-year high school program of study which links core courses with technical content at each grade level, with a maximum of 4 PLTW  courses which are sequenced and coordinated. Graduate all 44 AOE candidates.</a:t>
            </a:r>
          </a:p>
          <a:p>
            <a:endParaRPr lang="en-US" dirty="0" smtClean="0"/>
          </a:p>
          <a:p>
            <a:r>
              <a:rPr lang="en-US" b="1" dirty="0" smtClean="0"/>
              <a:t>Goal 3.1.a </a:t>
            </a:r>
            <a:br>
              <a:rPr lang="en-US" b="1" dirty="0" smtClean="0"/>
            </a:br>
            <a:r>
              <a:rPr lang="en-US" dirty="0" smtClean="0"/>
              <a:t>Integrate AOE course projects into core subjects. Each PLTW course is regularly integrated into core subjects.</a:t>
            </a:r>
          </a:p>
          <a:p>
            <a:endParaRPr lang="en-US" dirty="0" smtClean="0"/>
          </a:p>
          <a:p>
            <a:r>
              <a:rPr lang="en-US" dirty="0" smtClean="0"/>
              <a:t>Note: scores are calculated based on the total number of integrations across subjects in the academy. </a:t>
            </a:r>
          </a:p>
          <a:p>
            <a:endParaRPr lang="en-US" b="1" dirty="0" smtClean="0">
              <a:solidFill>
                <a:schemeClr val="dk1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PLTW course projects are regularly integrated into a total of</a:t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 5- 6 core subjects. (Curriculum Mapping)</a:t>
            </a:r>
            <a:endParaRPr lang="en-US" b="1" dirty="0" smtClean="0">
              <a:solidFill>
                <a:srgbClr val="000099"/>
              </a:solidFill>
            </a:endParaRPr>
          </a:p>
          <a:p>
            <a:endParaRPr lang="en-US" dirty="0" smtClean="0"/>
          </a:p>
          <a:p>
            <a:endParaRPr lang="en-US" b="1" dirty="0" smtClean="0">
              <a:solidFill>
                <a:schemeClr val="dk1"/>
              </a:solidFill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133600" y="-475425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Academy Coordinator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257800" y="2667000"/>
            <a:ext cx="3886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4.1. </a:t>
            </a:r>
            <a:r>
              <a:rPr lang="en-US" dirty="0" smtClean="0">
                <a:solidFill>
                  <a:srgbClr val="FF0000"/>
                </a:solidFill>
              </a:rPr>
              <a:t>Implement a four-year series of coordinated and sequenced work-based learning experiences that include activities within career awareness, career exploration and career preparation guarantee that students are provided with learning opportunities that build in sophistication, duration, and intensity and </a:t>
            </a:r>
            <a:r>
              <a:rPr lang="en-US" b="1" u="sng" dirty="0" smtClean="0">
                <a:solidFill>
                  <a:srgbClr val="FF0000"/>
                </a:solidFill>
              </a:rPr>
              <a:t>ultimately prepare them for paid internship*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Sponsor  an AOE Student Intern Campaign $510 gift card per 120 hour student intern for qualified </a:t>
            </a:r>
            <a:r>
              <a:rPr lang="en-US" dirty="0" err="1" smtClean="0">
                <a:solidFill>
                  <a:srgbClr val="FF0000"/>
                </a:solidFill>
              </a:rPr>
              <a:t>NAFtrack</a:t>
            </a:r>
            <a:r>
              <a:rPr lang="en-US" dirty="0" smtClean="0">
                <a:solidFill>
                  <a:srgbClr val="FF0000"/>
                </a:solidFill>
              </a:rPr>
              <a:t> candidates. ( approx. 8 AOE Potential Students * $4.25 federal </a:t>
            </a:r>
            <a:r>
              <a:rPr lang="en-US" dirty="0" err="1" smtClean="0">
                <a:solidFill>
                  <a:srgbClr val="FF0000"/>
                </a:solidFill>
              </a:rPr>
              <a:t>ojt</a:t>
            </a:r>
            <a:r>
              <a:rPr lang="en-US" dirty="0" smtClean="0">
                <a:solidFill>
                  <a:srgbClr val="FF0000"/>
                </a:solidFill>
              </a:rPr>
              <a:t> wage * 120 hours = $4,080 )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600200"/>
            <a:ext cx="32766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b="1" dirty="0" smtClean="0">
                <a:solidFill>
                  <a:schemeClr val="dk1"/>
                </a:solidFill>
              </a:rPr>
              <a:t>Goal 4- Led by Academy Coordinator, recruit two more AOE private industry board members.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PLC Proposed 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81000" y="1676400"/>
            <a:ext cx="8153400" cy="452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endParaRPr lang="en-US" b="1" dirty="0">
              <a:solidFill>
                <a:schemeClr val="dk1"/>
              </a:solidFill>
            </a:endParaRPr>
          </a:p>
          <a:p>
            <a:r>
              <a:rPr lang="en-US" sz="1800" dirty="0"/>
              <a:t>≥ </a:t>
            </a:r>
            <a:r>
              <a:rPr lang="en-US" sz="1800" dirty="0" smtClean="0"/>
              <a:t>85% </a:t>
            </a:r>
            <a:r>
              <a:rPr lang="en-US" sz="1800" dirty="0"/>
              <a:t>of </a:t>
            </a:r>
            <a:r>
              <a:rPr lang="en-US" sz="1800" dirty="0" smtClean="0"/>
              <a:t>CTE Academy students </a:t>
            </a:r>
            <a:r>
              <a:rPr lang="en-US" sz="1800" dirty="0"/>
              <a:t>will achieve ≥ </a:t>
            </a:r>
            <a:r>
              <a:rPr lang="en-US" sz="1800" dirty="0" smtClean="0"/>
              <a:t>85% </a:t>
            </a:r>
            <a:r>
              <a:rPr lang="en-US" sz="1800" dirty="0"/>
              <a:t>proficiency on the course capstone </a:t>
            </a:r>
            <a:r>
              <a:rPr lang="en-US" sz="1800" dirty="0" smtClean="0"/>
              <a:t>project.</a:t>
            </a:r>
            <a:br>
              <a:rPr lang="en-US" sz="1800" dirty="0" smtClean="0"/>
            </a:br>
            <a:r>
              <a:rPr lang="en-US" sz="1800" dirty="0"/>
              <a:t>  </a:t>
            </a:r>
          </a:p>
          <a:p>
            <a:r>
              <a:rPr lang="en-US" sz="1800" dirty="0"/>
              <a:t>≥ 80% of </a:t>
            </a:r>
            <a:r>
              <a:rPr lang="en-US" sz="1800" dirty="0" smtClean="0"/>
              <a:t>CTE Academy </a:t>
            </a:r>
            <a:r>
              <a:rPr lang="en-US" sz="1800" dirty="0"/>
              <a:t>students will achieve ≥ 80% </a:t>
            </a:r>
            <a:r>
              <a:rPr lang="en-US" sz="1800" dirty="0" smtClean="0"/>
              <a:t>proficiency </a:t>
            </a:r>
            <a:br>
              <a:rPr lang="en-US" sz="1800" dirty="0" smtClean="0"/>
            </a:br>
            <a:r>
              <a:rPr lang="en-US" sz="1800" dirty="0" smtClean="0"/>
              <a:t>(≥ Level 4) </a:t>
            </a:r>
            <a:r>
              <a:rPr lang="en-US" sz="1800" dirty="0"/>
              <a:t>on the course standardized </a:t>
            </a:r>
            <a:r>
              <a:rPr lang="en-US" sz="1800" dirty="0" smtClean="0"/>
              <a:t>PLTW post assessment.</a:t>
            </a:r>
            <a:br>
              <a:rPr lang="en-US" sz="1800" dirty="0" smtClean="0"/>
            </a:br>
            <a:r>
              <a:rPr lang="en-US" dirty="0"/>
              <a:t> </a:t>
            </a:r>
            <a:endParaRPr lang="en-US" dirty="0" smtClean="0"/>
          </a:p>
          <a:p>
            <a:r>
              <a:rPr lang="en-US" sz="1800" dirty="0" smtClean="0"/>
              <a:t>≥ %80 </a:t>
            </a:r>
            <a:r>
              <a:rPr lang="en-US" sz="1800" dirty="0"/>
              <a:t>of CTE Academy students </a:t>
            </a:r>
            <a:r>
              <a:rPr lang="en-US" sz="1800" dirty="0" smtClean="0"/>
              <a:t>will achieve proficiency on </a:t>
            </a:r>
            <a:br>
              <a:rPr lang="en-US" sz="1800" dirty="0" smtClean="0"/>
            </a:br>
            <a:r>
              <a:rPr lang="en-US" sz="1800" dirty="0" smtClean="0"/>
              <a:t>English 2 EOC Exam.</a:t>
            </a:r>
          </a:p>
          <a:p>
            <a:endParaRPr lang="en-US" sz="1800" dirty="0"/>
          </a:p>
          <a:p>
            <a:r>
              <a:rPr lang="en-US" sz="1800" dirty="0"/>
              <a:t>≥ </a:t>
            </a:r>
            <a:r>
              <a:rPr lang="en-US" sz="1800" dirty="0" smtClean="0"/>
              <a:t>%80 of </a:t>
            </a:r>
            <a:r>
              <a:rPr lang="en-US" sz="1800" dirty="0"/>
              <a:t>CTE Academy students will achieve proficiency on </a:t>
            </a:r>
            <a:r>
              <a:rPr lang="en-US" sz="1800" dirty="0" smtClean="0"/>
              <a:t>Biology EOC Exam</a:t>
            </a:r>
          </a:p>
          <a:p>
            <a:endParaRPr lang="en-US" sz="1800" dirty="0"/>
          </a:p>
          <a:p>
            <a:r>
              <a:rPr lang="en-US" sz="1800" dirty="0"/>
              <a:t>≥ </a:t>
            </a:r>
            <a:r>
              <a:rPr lang="en-US" sz="1800" dirty="0" smtClean="0"/>
              <a:t>%80 </a:t>
            </a:r>
            <a:r>
              <a:rPr lang="en-US" sz="1800" dirty="0"/>
              <a:t>Proficiency on </a:t>
            </a:r>
            <a:r>
              <a:rPr lang="en-US" sz="1800" dirty="0" smtClean="0"/>
              <a:t>Math 1 EOC </a:t>
            </a:r>
            <a:r>
              <a:rPr lang="en-US" sz="1800" dirty="0"/>
              <a:t>Exam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54493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6859514"/>
              </p:ext>
            </p:extLst>
          </p:nvPr>
        </p:nvGraphicFramePr>
        <p:xfrm>
          <a:off x="398060" y="1524000"/>
          <a:ext cx="8229600" cy="558292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3.1.a </a:t>
                      </a:r>
                      <a:br>
                        <a:rPr lang="en-US" sz="1200" b="1" dirty="0" smtClean="0"/>
                      </a:br>
                      <a:r>
                        <a:rPr lang="en-US" sz="1200" dirty="0" smtClean="0"/>
                        <a:t>Integrate AOE course projects into core subjects. Each PLTW course is regularly integrated into core subjects.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Note: scores are calculated based on the total number of integrations across subjects in the academy. </a:t>
                      </a:r>
                    </a:p>
                    <a:p>
                      <a:endParaRPr lang="en-US" sz="1200" b="1" dirty="0" smtClean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0099"/>
                          </a:solidFill>
                        </a:rPr>
                        <a:t>PLTW course projects are regularly integrated into a total of</a:t>
                      </a:r>
                      <a:br>
                        <a:rPr lang="en-US" sz="1200" dirty="0" smtClean="0">
                          <a:solidFill>
                            <a:srgbClr val="000099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rgbClr val="000099"/>
                          </a:solidFill>
                        </a:rPr>
                        <a:t> 5- 6 core subjects. (Curriculum Mapping)</a:t>
                      </a:r>
                      <a:endParaRPr lang="en-US" sz="1200" b="1" dirty="0" smtClean="0">
                        <a:solidFill>
                          <a:srgbClr val="000099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Receive</a:t>
                      </a:r>
                      <a:r>
                        <a:rPr lang="en-US" baseline="0" dirty="0" smtClean="0"/>
                        <a:t> principal and SLT support for designated cross-curricular planning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Principal,</a:t>
                      </a:r>
                      <a:r>
                        <a:rPr lang="en-US" baseline="0" dirty="0" smtClean="0"/>
                        <a:t> AP, </a:t>
                      </a:r>
                      <a:r>
                        <a:rPr lang="en-US" dirty="0" smtClean="0"/>
                        <a:t>AC,</a:t>
                      </a:r>
                      <a:r>
                        <a:rPr lang="en-US" baseline="0" dirty="0" smtClean="0"/>
                        <a:t> IC,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 smtClean="0"/>
                        <a:t>Steps: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Identify</a:t>
                      </a:r>
                      <a:r>
                        <a:rPr lang="en-US" sz="1400" baseline="0" dirty="0" smtClean="0"/>
                        <a:t> common cross-curricular planning time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Choose project (i.e. re-design media centers for maker spaces)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Curriculum map and plan with design template with all academy teachers.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Create time to implement during class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Publish innovative student cross-curricular work</a:t>
                      </a:r>
                      <a:endParaRPr lang="en-US" sz="140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6127584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1716902"/>
              </p:ext>
            </p:extLst>
          </p:nvPr>
        </p:nvGraphicFramePr>
        <p:xfrm>
          <a:off x="391236" y="1600200"/>
          <a:ext cx="8229600" cy="442468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1.1b_Student enrollment numbers increase until the academy enrolls a maximum of 75 students per grade level.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Enroll at least 50 students in each grade level or 200 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(4-year program), 150 (3-year) 100 (2-year) enrolls less than 50 students in each grade level</a:t>
                      </a:r>
                    </a:p>
                    <a:p>
                      <a:r>
                        <a:rPr lang="en-US" sz="120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1) Retain ≥ 90%</a:t>
                      </a:r>
                      <a:r>
                        <a:rPr lang="en-US" baseline="0" dirty="0" smtClean="0"/>
                        <a:t> of</a:t>
                      </a:r>
                      <a:r>
                        <a:rPr lang="en-US" dirty="0" smtClean="0"/>
                        <a:t> 63 AOE Freshmen after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2015-2016 school year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Progress / Instructors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AC,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CDC, </a:t>
                      </a:r>
                      <a:r>
                        <a:rPr lang="en-US" dirty="0" err="1" smtClean="0"/>
                        <a:t>Meck</a:t>
                      </a:r>
                      <a:r>
                        <a:rPr lang="en-US" dirty="0" smtClean="0"/>
                        <a:t>-Ed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Steps: </a:t>
                      </a:r>
                    </a:p>
                    <a:p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Enroll</a:t>
                      </a:r>
                      <a:r>
                        <a:rPr lang="en-US" baseline="0" dirty="0" smtClean="0"/>
                        <a:t> and manage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MyNAFtrack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srudent</a:t>
                      </a:r>
                      <a:r>
                        <a:rPr lang="en-US" baseline="0" dirty="0" smtClean="0"/>
                        <a:t> profiles across all grade levels.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Complete and implement Work Based Learning Continuum </a:t>
                      </a:r>
                      <a:r>
                        <a:rPr lang="en-US" dirty="0" smtClean="0"/>
                        <a:t>across all grade levels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148700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7022855"/>
              </p:ext>
            </p:extLst>
          </p:nvPr>
        </p:nvGraphicFramePr>
        <p:xfrm>
          <a:off x="381000" y="1600200"/>
          <a:ext cx="8229600" cy="506476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1.1b_Student enrollment numbers increase until the academy enrolls a maximum of 75 students per grade level.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Enroll at least 50 students in each grade level or 200 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(4-year program), 150 (3-year) 100 (2-year) enrolls less than 50 students in each grade level</a:t>
                      </a:r>
                    </a:p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Graduate</a:t>
                      </a:r>
                      <a:r>
                        <a:rPr lang="en-US" sz="1400" baseline="0" dirty="0" smtClean="0"/>
                        <a:t> all 44 AOE Senior Students (Cohort 4) in 2016</a:t>
                      </a:r>
                      <a:br>
                        <a:rPr lang="en-US" sz="1400" baseline="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Progress - AC,</a:t>
                      </a:r>
                      <a:r>
                        <a:rPr lang="en-US" baseline="0" dirty="0" smtClean="0"/>
                        <a:t> CDC, Advisory Board,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Steps: </a:t>
                      </a:r>
                      <a:br>
                        <a:rPr lang="en-US" dirty="0" smtClean="0"/>
                      </a:b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Complete</a:t>
                      </a:r>
                      <a:r>
                        <a:rPr lang="en-US" sz="1400" baseline="0" dirty="0" smtClean="0"/>
                        <a:t> minimum 34 hour internships.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Identify NAF Track Candidates &amp; place/encourage 120 hours of paid/stipend internship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Raise</a:t>
                      </a:r>
                      <a:r>
                        <a:rPr lang="en-US" sz="1400" baseline="0" dirty="0" smtClean="0"/>
                        <a:t> $10,000 to sponsor ≥ 8 paid academy interns.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Write-up</a:t>
                      </a:r>
                      <a:r>
                        <a:rPr lang="en-US" baseline="0" dirty="0" smtClean="0"/>
                        <a:t> request for funding proposal (gofundme.com/</a:t>
                      </a:r>
                      <a:r>
                        <a:rPr lang="en-US" baseline="0" dirty="0" err="1" smtClean="0"/>
                        <a:t>yourstudent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Communicate proposal to different markets to fund NAF Track students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(boards, private network,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994621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3919236"/>
              </p:ext>
            </p:extLst>
          </p:nvPr>
        </p:nvGraphicFramePr>
        <p:xfrm>
          <a:off x="381000" y="1600200"/>
          <a:ext cx="8229600" cy="506476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 / 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1.1b_Student enrollment numbers increase until the academy enrolls a maximum of 75 students per grade level.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Enroll at least 50 students in each grade level or 200 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(4-year program), 150 (3-year) 100 (2-year) enrolls less than 50 students in each grade level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1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Recruit/Schedule</a:t>
                      </a:r>
                      <a:r>
                        <a:rPr lang="en-US" sz="1400" baseline="0" dirty="0" smtClean="0"/>
                        <a:t> 75 rising AOE freshmen for next school year.</a:t>
                      </a:r>
                      <a:br>
                        <a:rPr lang="en-US" sz="1400" baseline="0" dirty="0" smtClean="0"/>
                      </a:b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1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AC,</a:t>
                      </a:r>
                      <a:r>
                        <a:rPr lang="en-US" baseline="0" dirty="0" smtClean="0"/>
                        <a:t> CDC, API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Feb-April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Steps: </a:t>
                      </a:r>
                    </a:p>
                    <a:p>
                      <a:endParaRPr lang="en-US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Present AOE opportunity in middle school assembly.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Review 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grade performance</a:t>
                      </a:r>
                      <a:r>
                        <a:rPr lang="en-US" sz="1400" baseline="0" dirty="0" smtClean="0"/>
                        <a:t> indicators to identify 75 potential AOE candidate.</a:t>
                      </a: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Call</a:t>
                      </a:r>
                      <a:r>
                        <a:rPr lang="en-US" sz="1400" baseline="0" dirty="0" smtClean="0"/>
                        <a:t> 75 STEM candidate parents/students in 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grade to discuss AOE opportunity.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579744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1836761" y="-358649"/>
            <a:ext cx="6400799" cy="107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AOE Team Action Plan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2015-2016)</a:t>
            </a:r>
            <a:endParaRPr lang="en-US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dirty="0"/>
          </a:p>
        </p:txBody>
      </p:sp>
      <p:cxnSp>
        <p:nvCxnSpPr>
          <p:cNvPr id="98" name="Shape 98"/>
          <p:cNvCxnSpPr/>
          <p:nvPr/>
        </p:nvCxnSpPr>
        <p:spPr>
          <a:xfrm>
            <a:off x="1828800" y="1371600"/>
            <a:ext cx="6553200" cy="0"/>
          </a:xfrm>
          <a:prstGeom prst="straightConnector1">
            <a:avLst/>
          </a:prstGeom>
          <a:noFill/>
          <a:ln w="952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21501" t="21332" r="33498" b="62667"/>
          <a:stretch/>
        </p:blipFill>
        <p:spPr>
          <a:xfrm>
            <a:off x="0" y="0"/>
            <a:ext cx="2743199" cy="54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0868582"/>
              </p:ext>
            </p:extLst>
          </p:nvPr>
        </p:nvGraphicFramePr>
        <p:xfrm>
          <a:off x="381000" y="1981200"/>
          <a:ext cx="8229600" cy="402844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/ 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Goal 1.2.b</a:t>
                      </a:r>
                    </a:p>
                    <a:p>
                      <a:r>
                        <a:rPr lang="en-US" sz="1200" dirty="0" smtClean="0"/>
                        <a:t>Manage fully implemented AOE organizational structure in a four-year high school program of study which links core courses with technical content at each grade level, with a maximum of 4 PLTW  courses which are sequenced and coordinated.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Instructors,</a:t>
                      </a:r>
                      <a:r>
                        <a:rPr lang="en-US" baseline="0" dirty="0" smtClean="0"/>
                        <a:t> IC, AC, CDC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Steps: </a:t>
                      </a:r>
                    </a:p>
                    <a:p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…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6777941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661</Words>
  <Application>Microsoft Office PowerPoint</Application>
  <PresentationFormat>On-screen Show (4:3)</PresentationFormat>
  <Paragraphs>166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Wykoff, Matthew V.</dc:creator>
  <cp:lastModifiedBy>matthew.wykoff</cp:lastModifiedBy>
  <cp:revision>194</cp:revision>
  <dcterms:modified xsi:type="dcterms:W3CDTF">2015-09-04T13:48:39Z</dcterms:modified>
</cp:coreProperties>
</file>