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
  </p:notesMasterIdLst>
  <p:sldIdLst>
    <p:sldId id="259" r:id="rId2"/>
    <p:sldId id="260" r:id="rId3"/>
    <p:sldId id="261"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E0845-B452-499F-8145-BB7C64A52282}" type="datetimeFigureOut">
              <a:rPr lang="en-US" smtClean="0"/>
              <a:pPr/>
              <a:t>11/20/2014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53E2C-3D54-4C77-B985-3F0DF19A1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75436-B82D-4930-8A9A-7981AE021109}"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F92BB-3FA6-4E7D-BF95-767DD449B4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75436-B82D-4930-8A9A-7981AE021109}" type="datetimeFigureOut">
              <a:rPr lang="en-US" smtClean="0"/>
              <a:pPr/>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F92BB-3FA6-4E7D-BF95-767DD449B4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twykoff.weebly.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vanceaoe.weebly.com/" TargetMode="External"/><Relationship Id="rId2" Type="http://schemas.openxmlformats.org/officeDocument/2006/relationships/hyperlink" Target="http://vanceaoe.weebly.com/news.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598" y="0"/>
          <a:ext cx="8763001" cy="6922058"/>
        </p:xfrm>
        <a:graphic>
          <a:graphicData uri="http://schemas.openxmlformats.org/drawingml/2006/table">
            <a:tbl>
              <a:tblPr/>
              <a:tblGrid>
                <a:gridCol w="715188"/>
                <a:gridCol w="1005977"/>
                <a:gridCol w="1005977"/>
                <a:gridCol w="502988"/>
                <a:gridCol w="502988"/>
                <a:gridCol w="502988"/>
                <a:gridCol w="2514942"/>
                <a:gridCol w="502988"/>
                <a:gridCol w="502988"/>
                <a:gridCol w="1005977"/>
              </a:tblGrid>
              <a:tr h="127139">
                <a:tc gridSpan="10">
                  <a:txBody>
                    <a:bodyPr/>
                    <a:lstStyle/>
                    <a:p>
                      <a:pPr algn="ctr" fontAlgn="ctr"/>
                      <a:r>
                        <a:rPr lang="en-US" sz="1800" b="0" i="0" u="none" strike="noStrike" dirty="0">
                          <a:solidFill>
                            <a:srgbClr val="000000"/>
                          </a:solidFill>
                          <a:latin typeface="Arial"/>
                        </a:rPr>
                        <a:t>Project Design Template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42">
                <a:tc gridSpan="10">
                  <a:txBody>
                    <a:bodyPr/>
                    <a:lstStyle/>
                    <a:p>
                      <a:pPr algn="ctr"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7861">
                <a:tc gridSpan="8">
                  <a:txBody>
                    <a:bodyPr/>
                    <a:lstStyle/>
                    <a:p>
                      <a:pPr algn="l" fontAlgn="ctr"/>
                      <a:r>
                        <a:rPr lang="en-US" sz="800" b="1" i="0" u="none" strike="noStrike" dirty="0">
                          <a:solidFill>
                            <a:srgbClr val="000000"/>
                          </a:solidFill>
                          <a:latin typeface="Arial"/>
                        </a:rPr>
                        <a:t>Project Title</a:t>
                      </a:r>
                      <a:r>
                        <a:rPr lang="en-US" sz="800" b="1" i="0" u="none" strike="noStrike" dirty="0" smtClean="0">
                          <a:solidFill>
                            <a:srgbClr val="000000"/>
                          </a:solidFill>
                          <a:latin typeface="Arial"/>
                        </a:rPr>
                        <a:t>:</a:t>
                      </a:r>
                    </a:p>
                    <a:p>
                      <a:pPr algn="l" fontAlgn="ctr"/>
                      <a:endParaRPr lang="en-US" sz="800" b="1" i="0" u="none" strike="noStrike" dirty="0" smtClean="0">
                        <a:solidFill>
                          <a:srgbClr val="000000"/>
                        </a:solidFill>
                        <a:latin typeface="Arial"/>
                      </a:endParaRPr>
                    </a:p>
                    <a:p>
                      <a:pPr algn="ctr" fontAlgn="ctr"/>
                      <a:r>
                        <a:rPr lang="en-US" sz="1200" b="1" i="0" u="none" strike="noStrike" dirty="0" smtClean="0">
                          <a:solidFill>
                            <a:schemeClr val="accent6">
                              <a:lumMod val="75000"/>
                            </a:schemeClr>
                          </a:solidFill>
                          <a:latin typeface="Arial"/>
                        </a:rPr>
                        <a:t>Career Portfolio Demonstration </a:t>
                      </a:r>
                    </a:p>
                    <a:p>
                      <a:pPr algn="l" fontAlgn="ctr"/>
                      <a:endParaRPr lang="en-US" sz="800" b="1"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t"/>
                      <a:r>
                        <a:rPr lang="en-US" sz="800" b="1" i="0" u="none" strike="noStrike" dirty="0" smtClean="0">
                          <a:solidFill>
                            <a:srgbClr val="000000"/>
                          </a:solidFill>
                          <a:latin typeface="Arial"/>
                        </a:rPr>
                        <a:t>Duration:</a:t>
                      </a:r>
                    </a:p>
                    <a:p>
                      <a:pPr algn="l" fontAlgn="t"/>
                      <a:endParaRPr lang="en-US" sz="800" b="1" i="0" u="none" strike="noStrike" dirty="0" smtClean="0">
                        <a:solidFill>
                          <a:srgbClr val="000000"/>
                        </a:solidFill>
                        <a:latin typeface="Arial"/>
                      </a:endParaRPr>
                    </a:p>
                    <a:p>
                      <a:pPr algn="l" fontAlgn="t"/>
                      <a:r>
                        <a:rPr lang="en-US" sz="800" b="1" i="0" u="none" strike="noStrike" baseline="0" dirty="0" smtClean="0">
                          <a:solidFill>
                            <a:srgbClr val="000000"/>
                          </a:solidFill>
                          <a:latin typeface="Arial"/>
                        </a:rPr>
                        <a:t> </a:t>
                      </a:r>
                      <a:r>
                        <a:rPr lang="en-US" sz="800" b="1" i="0" u="none" strike="noStrike" baseline="0" dirty="0" smtClean="0">
                          <a:solidFill>
                            <a:schemeClr val="accent6">
                              <a:lumMod val="75000"/>
                            </a:schemeClr>
                          </a:solidFill>
                          <a:latin typeface="Arial"/>
                        </a:rPr>
                        <a:t>Lifetime</a:t>
                      </a:r>
                      <a:endParaRPr lang="en-US" sz="800" b="1" i="0" u="none" strike="noStrike" dirty="0">
                        <a:solidFill>
                          <a:schemeClr val="accent6">
                            <a:lumMod val="75000"/>
                          </a:schemeClr>
                        </a:solidFill>
                        <a:latin typeface="Arial"/>
                      </a:endParaRPr>
                    </a:p>
                  </a:txBody>
                  <a:tcPr marL="2438" marR="2438" marT="24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75873">
                <a:tc gridSpan="5">
                  <a:txBody>
                    <a:bodyPr/>
                    <a:lstStyle/>
                    <a:p>
                      <a:pPr algn="l" fontAlgn="t"/>
                      <a:r>
                        <a:rPr lang="en-US" sz="800" b="1" i="0" u="none" strike="noStrike" dirty="0">
                          <a:solidFill>
                            <a:srgbClr val="000000"/>
                          </a:solidFill>
                          <a:latin typeface="Arial"/>
                        </a:rPr>
                        <a:t>Academy focus</a:t>
                      </a:r>
                      <a:r>
                        <a:rPr lang="en-US" sz="800" b="1" i="0" u="none" strike="noStrike" dirty="0" smtClean="0">
                          <a:solidFill>
                            <a:srgbClr val="000000"/>
                          </a:solidFill>
                          <a:latin typeface="Arial"/>
                        </a:rPr>
                        <a:t>:</a:t>
                      </a:r>
                    </a:p>
                    <a:p>
                      <a:pPr algn="l" fontAlgn="t"/>
                      <a:endParaRPr lang="en-US" sz="800" b="1" i="0" u="none" strike="noStrike" dirty="0" smtClean="0">
                        <a:solidFill>
                          <a:srgbClr val="000000"/>
                        </a:solidFill>
                        <a:latin typeface="Arial"/>
                      </a:endParaRPr>
                    </a:p>
                    <a:p>
                      <a:pPr algn="l" fontAlgn="t"/>
                      <a:r>
                        <a:rPr lang="en-US" sz="800" b="1" i="0" u="none" strike="noStrike" dirty="0" smtClean="0">
                          <a:solidFill>
                            <a:srgbClr val="000000"/>
                          </a:solidFill>
                          <a:latin typeface="Arial"/>
                        </a:rPr>
                        <a:t>Career Specific </a:t>
                      </a:r>
                      <a:br>
                        <a:rPr lang="en-US" sz="800" b="1" i="0" u="none" strike="noStrike" dirty="0" smtClean="0">
                          <a:solidFill>
                            <a:srgbClr val="000000"/>
                          </a:solidFill>
                          <a:latin typeface="Arial"/>
                        </a:rPr>
                      </a:br>
                      <a:endParaRPr lang="en-US" sz="800" b="1" i="0" u="none" strike="noStrike" dirty="0">
                        <a:solidFill>
                          <a:srgbClr val="000000"/>
                        </a:solidFill>
                        <a:latin typeface="Arial"/>
                      </a:endParaRP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t"/>
                      <a:r>
                        <a:rPr lang="en-US" sz="800" b="1" i="0" u="none" strike="noStrike" dirty="0">
                          <a:solidFill>
                            <a:srgbClr val="000000"/>
                          </a:solidFill>
                          <a:latin typeface="Arial"/>
                        </a:rPr>
                        <a:t> Grade Level:</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2228">
                <a:tc gridSpan="10">
                  <a:txBody>
                    <a:bodyPr/>
                    <a:lstStyle/>
                    <a:p>
                      <a:pPr algn="l" fontAlgn="t"/>
                      <a:r>
                        <a:rPr lang="en-US" sz="800" b="1" i="0" u="none" strike="noStrike" dirty="0">
                          <a:solidFill>
                            <a:srgbClr val="000000"/>
                          </a:solidFill>
                          <a:latin typeface="Arial"/>
                        </a:rPr>
                        <a:t>Grade level Outcome(s):</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762">
                <a:tc gridSpan="10">
                  <a:txBody>
                    <a:bodyPr/>
                    <a:lstStyle/>
                    <a:p>
                      <a:pPr algn="l" fontAlgn="t"/>
                      <a:r>
                        <a:rPr lang="en-US" sz="800" b="0" i="0" u="none" strike="noStrike">
                          <a:solidFill>
                            <a:srgbClr val="000000"/>
                          </a:solidFill>
                          <a:latin typeface="Arial"/>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8820">
                <a:tc gridSpan="2">
                  <a:txBody>
                    <a:bodyPr/>
                    <a:lstStyle/>
                    <a:p>
                      <a:pPr algn="l" fontAlgn="ctr"/>
                      <a:r>
                        <a:rPr lang="en-US" sz="800" b="1" i="0" u="none" strike="noStrike">
                          <a:solidFill>
                            <a:srgbClr val="000000"/>
                          </a:solidFill>
                          <a:latin typeface="Arial"/>
                        </a:rPr>
                        <a:t>Project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rowSpan="5" gridSpan="8">
                  <a:txBody>
                    <a:bodyPr/>
                    <a:lstStyle/>
                    <a:p>
                      <a:pPr algn="ctr" fontAlgn="ctr"/>
                      <a:r>
                        <a:rPr lang="en-US" sz="800" b="0" i="0" u="none" strike="noStrike" dirty="0">
                          <a:solidFill>
                            <a:srgbClr val="000000"/>
                          </a:solidFill>
                          <a:latin typeface="Arial"/>
                        </a:rPr>
                        <a:t> </a:t>
                      </a:r>
                      <a:r>
                        <a:rPr lang="en-US" sz="800" b="0" i="0" u="none" strike="noStrike" dirty="0" smtClean="0">
                          <a:solidFill>
                            <a:srgbClr val="000000"/>
                          </a:solidFill>
                          <a:latin typeface="Arial"/>
                        </a:rPr>
                        <a:t>  </a:t>
                      </a:r>
                      <a:r>
                        <a:rPr lang="en-US" sz="1000" b="1" i="0" u="none" strike="noStrike" dirty="0" smtClean="0">
                          <a:solidFill>
                            <a:schemeClr val="accent6">
                              <a:lumMod val="75000"/>
                            </a:schemeClr>
                          </a:solidFill>
                          <a:latin typeface="Arial"/>
                        </a:rPr>
                        <a:t>Challenge</a:t>
                      </a:r>
                      <a:r>
                        <a:rPr lang="en-US" sz="1000" b="1" i="0" u="none" strike="noStrike" baseline="0" dirty="0" smtClean="0">
                          <a:solidFill>
                            <a:schemeClr val="accent6">
                              <a:lumMod val="75000"/>
                            </a:schemeClr>
                          </a:solidFill>
                          <a:latin typeface="Arial"/>
                        </a:rPr>
                        <a:t> high school seniors to demonstrate their career portfolio</a:t>
                      </a:r>
                      <a:br>
                        <a:rPr lang="en-US" sz="1000" b="1" i="0" u="none" strike="noStrike" baseline="0" dirty="0" smtClean="0">
                          <a:solidFill>
                            <a:schemeClr val="accent6">
                              <a:lumMod val="75000"/>
                            </a:schemeClr>
                          </a:solidFill>
                          <a:latin typeface="Arial"/>
                        </a:rPr>
                      </a:br>
                      <a:r>
                        <a:rPr lang="en-US" sz="1000" b="1" i="0" u="none" strike="noStrike" baseline="0" dirty="0" smtClean="0">
                          <a:solidFill>
                            <a:schemeClr val="accent6">
                              <a:lumMod val="75000"/>
                            </a:schemeClr>
                          </a:solidFill>
                          <a:latin typeface="Arial"/>
                        </a:rPr>
                        <a:t>during their </a:t>
                      </a:r>
                      <a:r>
                        <a:rPr lang="en-US" sz="1000" b="1" i="0" u="none" strike="noStrike" baseline="0" dirty="0" smtClean="0">
                          <a:solidFill>
                            <a:schemeClr val="accent6">
                              <a:lumMod val="75000"/>
                            </a:schemeClr>
                          </a:solidFill>
                          <a:latin typeface="Arial"/>
                        </a:rPr>
                        <a:t>Senior </a:t>
                      </a:r>
                      <a:r>
                        <a:rPr lang="en-US" sz="1000" b="1" i="0" u="none" strike="noStrike" baseline="0" dirty="0" smtClean="0">
                          <a:solidFill>
                            <a:schemeClr val="accent6">
                              <a:lumMod val="75000"/>
                            </a:schemeClr>
                          </a:solidFill>
                          <a:latin typeface="Arial"/>
                        </a:rPr>
                        <a:t>Exit Graduation Project (</a:t>
                      </a:r>
                      <a:r>
                        <a:rPr lang="en-US" sz="1000" b="1" i="0" u="none" strike="noStrike" baseline="0" dirty="0" smtClean="0">
                          <a:solidFill>
                            <a:schemeClr val="accent6">
                              <a:lumMod val="75000"/>
                            </a:schemeClr>
                          </a:solidFill>
                          <a:latin typeface="Arial"/>
                          <a:hlinkClick r:id="rId2"/>
                        </a:rPr>
                        <a:t>example</a:t>
                      </a:r>
                      <a:r>
                        <a:rPr lang="en-US" sz="1000" b="1" i="0" u="none" strike="noStrike" baseline="0" dirty="0" smtClean="0">
                          <a:solidFill>
                            <a:schemeClr val="accent6">
                              <a:lumMod val="75000"/>
                            </a:schemeClr>
                          </a:solidFill>
                          <a:latin typeface="Arial"/>
                        </a:rPr>
                        <a:t>)</a:t>
                      </a:r>
                      <a:endParaRPr lang="en-US" sz="1000" b="1" i="0" u="none" strike="noStrike" dirty="0">
                        <a:solidFill>
                          <a:schemeClr val="accent6">
                            <a:lumMod val="75000"/>
                          </a:schemeClr>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r>
              <a:tr h="225696">
                <a:tc gridSpan="2">
                  <a:txBody>
                    <a:bodyPr/>
                    <a:lstStyle/>
                    <a:p>
                      <a:pPr algn="l" fontAlgn="t"/>
                      <a:r>
                        <a:rPr lang="en-US" sz="800" b="0" i="0" u="none" strike="noStrike" dirty="0">
                          <a:solidFill>
                            <a:srgbClr val="000000"/>
                          </a:solidFill>
                          <a:latin typeface="Arial"/>
                        </a:rPr>
                        <a:t>Summary of the issue, challenge, investigation, scenario, or problem:</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78820">
                <a:tc gridSpan="2">
                  <a:txBody>
                    <a:bodyPr/>
                    <a:lstStyle/>
                    <a:p>
                      <a:pPr algn="l" fontAlgn="ctr"/>
                      <a:r>
                        <a:rPr lang="en-US" sz="800" b="0" i="0" u="none" strike="noStrike" dirty="0">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78820">
                <a:tc gridSpan="2">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82762">
                <a:tc gridSpan="2">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220699">
                <a:tc gridSpan="2">
                  <a:txBody>
                    <a:bodyPr/>
                    <a:lstStyle/>
                    <a:p>
                      <a:pPr algn="l" fontAlgn="ctr"/>
                      <a:r>
                        <a:rPr lang="en-US" sz="800" b="1" i="0" u="none" strike="noStrike">
                          <a:solidFill>
                            <a:srgbClr val="000000"/>
                          </a:solidFill>
                          <a:latin typeface="Arial"/>
                        </a:rPr>
                        <a:t>Driving Question</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1" dirty="0" smtClean="0">
                          <a:solidFill>
                            <a:schemeClr val="accent6">
                              <a:lumMod val="75000"/>
                            </a:schemeClr>
                          </a:solidFill>
                        </a:rPr>
                        <a:t/>
                      </a:r>
                      <a:br>
                        <a:rPr lang="en-US" sz="1200" b="1" dirty="0" smtClean="0">
                          <a:solidFill>
                            <a:schemeClr val="accent6">
                              <a:lumMod val="75000"/>
                            </a:schemeClr>
                          </a:solidFill>
                        </a:rPr>
                      </a:br>
                      <a:r>
                        <a:rPr lang="en-US" sz="1200" b="1" dirty="0" smtClean="0">
                          <a:solidFill>
                            <a:schemeClr val="accent6">
                              <a:lumMod val="75000"/>
                            </a:schemeClr>
                          </a:solidFill>
                        </a:rPr>
                        <a:t>How will you demonstrate  your career portfolio during your </a:t>
                      </a:r>
                      <a:r>
                        <a:rPr lang="en-US" sz="1200" b="1" i="0" u="none" strike="noStrike" baseline="0" dirty="0" smtClean="0">
                          <a:solidFill>
                            <a:schemeClr val="accent6">
                              <a:lumMod val="75000"/>
                            </a:schemeClr>
                          </a:solidFill>
                          <a:latin typeface="Arial"/>
                        </a:rPr>
                        <a:t>Senior </a:t>
                      </a:r>
                      <a:r>
                        <a:rPr lang="en-US" sz="1200" b="1" i="0" u="none" strike="noStrike" baseline="0" dirty="0" smtClean="0">
                          <a:solidFill>
                            <a:schemeClr val="accent6">
                              <a:lumMod val="75000"/>
                            </a:schemeClr>
                          </a:solidFill>
                          <a:latin typeface="Arial"/>
                        </a:rPr>
                        <a:t>Exit Graduation Project </a:t>
                      </a:r>
                      <a:r>
                        <a:rPr lang="en-US" sz="1200" b="1" dirty="0" smtClean="0">
                          <a:solidFill>
                            <a:schemeClr val="accent6">
                              <a:lumMod val="75000"/>
                            </a:schemeClr>
                          </a:solidFill>
                        </a:rPr>
                        <a:t>  ?</a:t>
                      </a:r>
                    </a:p>
                    <a:p>
                      <a:pPr algn="ctr" fontAlgn="ctr"/>
                      <a:r>
                        <a:rPr lang="en-US" sz="800" b="0" i="0" u="none" strike="noStrike" dirty="0" smtClean="0">
                          <a:solidFill>
                            <a:srgbClr val="000000"/>
                          </a:solidFill>
                          <a:latin typeface="Arial"/>
                        </a:rPr>
                        <a:t> </a:t>
                      </a:r>
                      <a:endParaRPr lang="en-US" sz="8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762">
                <a:tc gridSpan="10">
                  <a:txBody>
                    <a:bodyPr/>
                    <a:lstStyle/>
                    <a:p>
                      <a:pPr algn="ctr" fontAlgn="t"/>
                      <a:r>
                        <a:rPr lang="en-US" sz="800" b="1" i="0" u="none" strike="noStrike">
                          <a:solidFill>
                            <a:srgbClr val="000000"/>
                          </a:solidFill>
                          <a:latin typeface="Arial"/>
                        </a:rPr>
                        <a:t>Academic Rigor</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9520">
                <a:tc>
                  <a:txBody>
                    <a:bodyPr/>
                    <a:lstStyle/>
                    <a:p>
                      <a:pPr algn="ctr" fontAlgn="ctr"/>
                      <a:r>
                        <a:rPr lang="en-US" sz="800" b="1" i="0" u="none" strike="noStrike">
                          <a:solidFill>
                            <a:srgbClr val="000000"/>
                          </a:solidFill>
                          <a:latin typeface="Arial"/>
                        </a:rPr>
                        <a:t>Subject Areas to Be Included</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t"/>
                      <a:r>
                        <a:rPr lang="en-US" sz="800" b="1" i="0" u="none" strike="noStrike" dirty="0">
                          <a:solidFill>
                            <a:srgbClr val="000000"/>
                          </a:solidFill>
                          <a:latin typeface="Arial"/>
                        </a:rPr>
                        <a:t>Essential question(s) per subject</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a:solidFill>
                            <a:srgbClr val="000000"/>
                          </a:solidFill>
                          <a:latin typeface="Arial"/>
                        </a:rPr>
                        <a:t>Key concepts and related topics to be targeted by this project</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a:solidFill>
                            <a:srgbClr val="000000"/>
                          </a:solidFill>
                          <a:latin typeface="Arial"/>
                        </a:rPr>
                        <a:t>Key assignment(s)</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7861">
                <a:tc>
                  <a:txBody>
                    <a:bodyPr/>
                    <a:lstStyle/>
                    <a:p>
                      <a:pPr algn="l" fontAlgn="ctr"/>
                      <a:r>
                        <a:rPr lang="en-US" sz="800" b="1" i="0" u="none" strike="noStrike" dirty="0">
                          <a:solidFill>
                            <a:srgbClr val="FF0000"/>
                          </a:solidFill>
                          <a:latin typeface="Arial"/>
                        </a:rPr>
                        <a:t> </a:t>
                      </a:r>
                      <a:r>
                        <a:rPr lang="en-US" sz="800" b="1" i="0" u="none" strike="noStrike" dirty="0" smtClean="0">
                          <a:solidFill>
                            <a:srgbClr val="FF0000"/>
                          </a:solidFill>
                          <a:latin typeface="Arial"/>
                        </a:rPr>
                        <a:t>Science</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US" sz="800" b="1" i="0" u="none" strike="noStrike" dirty="0">
                          <a:solidFill>
                            <a:srgbClr val="FF0000"/>
                          </a:solidFill>
                          <a:latin typeface="Arial"/>
                        </a:rPr>
                        <a:t> </a:t>
                      </a:r>
                      <a:r>
                        <a:rPr lang="en-US" sz="800" b="1" i="0" u="none" strike="noStrike" dirty="0" smtClean="0">
                          <a:solidFill>
                            <a:srgbClr val="FF0000"/>
                          </a:solidFill>
                          <a:latin typeface="Arial"/>
                        </a:rPr>
                        <a:t>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7861">
                <a:tc>
                  <a:txBody>
                    <a:bodyPr/>
                    <a:lstStyle/>
                    <a:p>
                      <a:pPr algn="l" fontAlgn="ctr"/>
                      <a:r>
                        <a:rPr lang="en-US" sz="800" b="1" i="0" u="none" strike="noStrike" dirty="0">
                          <a:solidFill>
                            <a:srgbClr val="FF0000"/>
                          </a:solidFill>
                          <a:latin typeface="Arial"/>
                        </a:rPr>
                        <a:t> </a:t>
                      </a:r>
                      <a:r>
                        <a:rPr lang="en-US" sz="800" b="1" i="0" u="none" strike="noStrike" dirty="0" smtClean="0">
                          <a:solidFill>
                            <a:srgbClr val="FF0000"/>
                          </a:solidFill>
                          <a:latin typeface="Arial"/>
                        </a:rPr>
                        <a:t>Career</a:t>
                      </a:r>
                      <a:r>
                        <a:rPr lang="en-US" sz="800" b="1" i="0" u="none" strike="noStrike" baseline="0" dirty="0" smtClean="0">
                          <a:solidFill>
                            <a:srgbClr val="FF0000"/>
                          </a:solidFill>
                          <a:latin typeface="Arial"/>
                        </a:rPr>
                        <a:t> &amp;Technical Ed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dirty="0" smtClean="0">
                          <a:solidFill>
                            <a:srgbClr val="FF0000"/>
                          </a:solidFill>
                          <a:latin typeface="Arial"/>
                        </a:rPr>
                        <a:t>Internship</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7861">
                <a:tc>
                  <a:txBody>
                    <a:bodyPr/>
                    <a:lstStyle/>
                    <a:p>
                      <a:pPr algn="l" fontAlgn="ctr"/>
                      <a:r>
                        <a:rPr lang="en-US" sz="800" b="1" i="0" u="none" strike="noStrike" dirty="0">
                          <a:solidFill>
                            <a:srgbClr val="FF0000"/>
                          </a:solidFill>
                          <a:latin typeface="Arial"/>
                        </a:rPr>
                        <a:t> </a:t>
                      </a:r>
                      <a:r>
                        <a:rPr lang="en-US" sz="800" b="1" i="0" u="none" strike="noStrike" dirty="0" smtClean="0">
                          <a:solidFill>
                            <a:srgbClr val="FF0000"/>
                          </a:solidFill>
                          <a:latin typeface="Arial"/>
                        </a:rPr>
                        <a:t>English</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7861">
                <a:tc>
                  <a:txBody>
                    <a:bodyPr/>
                    <a:lstStyle/>
                    <a:p>
                      <a:pPr algn="l" fontAlgn="ctr"/>
                      <a:r>
                        <a:rPr lang="en-US" sz="800" b="1" i="0" u="none" strike="noStrike" dirty="0">
                          <a:solidFill>
                            <a:srgbClr val="FF0000"/>
                          </a:solidFill>
                          <a:latin typeface="Arial"/>
                        </a:rPr>
                        <a:t> </a:t>
                      </a:r>
                      <a:r>
                        <a:rPr lang="en-US" sz="800" b="1" i="0" u="none" strike="noStrike" dirty="0" smtClean="0">
                          <a:solidFill>
                            <a:srgbClr val="FF0000"/>
                          </a:solidFill>
                          <a:latin typeface="Arial"/>
                        </a:rPr>
                        <a:t>Arts &amp; Humanities </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7861">
                <a:tc>
                  <a:txBody>
                    <a:bodyPr/>
                    <a:lstStyle/>
                    <a:p>
                      <a:pPr algn="l" fontAlgn="ctr"/>
                      <a:r>
                        <a:rPr lang="en-US" sz="800" b="1" i="0" u="none" strike="noStrike" dirty="0">
                          <a:solidFill>
                            <a:srgbClr val="FF0000"/>
                          </a:solidFill>
                          <a:latin typeface="Arial"/>
                        </a:rPr>
                        <a:t> </a:t>
                      </a:r>
                      <a:r>
                        <a:rPr lang="en-US" sz="800" b="1" i="0" u="none" strike="noStrike" dirty="0" smtClean="0">
                          <a:solidFill>
                            <a:srgbClr val="FF0000"/>
                          </a:solidFill>
                          <a:latin typeface="Arial"/>
                        </a:rPr>
                        <a:t>Mathematics</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7861">
                <a:tc>
                  <a:txBody>
                    <a:bodyPr/>
                    <a:lstStyle/>
                    <a:p>
                      <a:pPr algn="l" fontAlgn="ctr"/>
                      <a:r>
                        <a:rPr lang="en-US" sz="800" b="1" i="0" u="none" strike="noStrike" dirty="0" smtClean="0">
                          <a:solidFill>
                            <a:srgbClr val="FF0000"/>
                          </a:solidFill>
                          <a:latin typeface="Arial"/>
                        </a:rPr>
                        <a:t>Social &amp; Political Sciences</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US" sz="800" b="1" i="0" u="none" strike="noStrike" dirty="0"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dirty="0"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dirty="0" smtClean="0">
                          <a:solidFill>
                            <a:srgbClr val="FF0000"/>
                          </a:solidFill>
                          <a:latin typeface="Arial"/>
                        </a:rPr>
                        <a:t> TBD</a:t>
                      </a:r>
                      <a:endParaRPr lang="en-US" sz="800" b="1"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8820">
                <a:tc gridSpan="10">
                  <a:txBody>
                    <a:bodyPr/>
                    <a:lstStyle/>
                    <a:p>
                      <a:pPr algn="l" fontAlgn="ctr"/>
                      <a:r>
                        <a:rPr lang="en-US" sz="800" b="1"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0644">
                <a:tc gridSpan="10">
                  <a:txBody>
                    <a:bodyPr/>
                    <a:lstStyle/>
                    <a:p>
                      <a:pPr algn="l" fontAlgn="ctr"/>
                      <a:r>
                        <a:rPr lang="en-US" sz="800" b="1" i="0" u="none" strike="noStrike">
                          <a:solidFill>
                            <a:srgbClr val="000000"/>
                          </a:solidFill>
                          <a:latin typeface="Arial"/>
                        </a:rPr>
                        <a:t>Which 21</a:t>
                      </a:r>
                      <a:r>
                        <a:rPr lang="en-US" sz="800" b="1" i="0" u="none" strike="noStrike" baseline="30000">
                          <a:solidFill>
                            <a:srgbClr val="000000"/>
                          </a:solidFill>
                          <a:latin typeface="Arial"/>
                        </a:rPr>
                        <a:t>st</a:t>
                      </a:r>
                      <a:r>
                        <a:rPr lang="en-US" sz="800" b="1" i="0" u="none" strike="noStrike">
                          <a:solidFill>
                            <a:srgbClr val="000000"/>
                          </a:solidFill>
                          <a:latin typeface="Arial"/>
                        </a:rPr>
                        <a:t> century skills is taught and assessed? (CCR)</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8820">
                <a:tc gridSpan="3">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rowSpan="2" gridSpan="3">
                  <a:txBody>
                    <a:bodyPr/>
                    <a:lstStyle/>
                    <a:p>
                      <a:pPr algn="ctr" fontAlgn="ctr"/>
                      <a:r>
                        <a:rPr lang="en-US" sz="1200" b="0" i="0" u="none" strike="noStrike" dirty="0">
                          <a:solidFill>
                            <a:srgbClr val="FF0000"/>
                          </a:solidFill>
                          <a:latin typeface="Arial"/>
                        </a:rPr>
                        <a:t> </a:t>
                      </a:r>
                      <a:r>
                        <a:rPr lang="en-US" sz="1200" b="0" i="0" u="none" strike="noStrike" dirty="0" smtClean="0">
                          <a:solidFill>
                            <a:srgbClr val="FF0000"/>
                          </a:solidFill>
                          <a:latin typeface="Arial"/>
                        </a:rPr>
                        <a:t>√</a:t>
                      </a:r>
                      <a:endParaRPr lang="en-US" sz="1200" b="0" i="0" u="none" strike="noStrike" dirty="0">
                        <a:solidFill>
                          <a:srgbClr val="FF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gridSpan="3">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rowSpan="2">
                  <a:txBody>
                    <a:bodyPr/>
                    <a:lstStyle/>
                    <a:p>
                      <a:pPr algn="ctr" fontAlgn="ctr"/>
                      <a:r>
                        <a:rPr lang="en-US" sz="1200" b="0" i="0" u="none" strike="noStrike" dirty="0" smtClean="0">
                          <a:solidFill>
                            <a:srgbClr val="FF0000"/>
                          </a:solidFill>
                          <a:latin typeface="Arial"/>
                        </a:rPr>
                        <a:t> √</a:t>
                      </a:r>
                    </a:p>
                    <a:p>
                      <a:pPr algn="ctr" fontAlgn="ctr"/>
                      <a:r>
                        <a:rPr lang="en-US" sz="800" b="1" i="0" u="none" strike="noStrike" dirty="0">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2762">
                <a:tc gridSpan="3">
                  <a:txBody>
                    <a:bodyPr/>
                    <a:lstStyle/>
                    <a:p>
                      <a:pPr algn="l" fontAlgn="ctr"/>
                      <a:r>
                        <a:rPr lang="en-US" sz="800" b="0" i="0" u="none" strike="noStrike">
                          <a:solidFill>
                            <a:srgbClr val="000000"/>
                          </a:solidFill>
                          <a:latin typeface="Arial"/>
                        </a:rPr>
                        <a:t>Collaboration</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800" b="0" i="0" u="none" strike="noStrike">
                          <a:solidFill>
                            <a:srgbClr val="000000"/>
                          </a:solidFill>
                          <a:latin typeface="Arial"/>
                        </a:rPr>
                        <a:t>Self and resource management</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vMerge="1">
                  <a:txBody>
                    <a:bodyPr/>
                    <a:lstStyle/>
                    <a:p>
                      <a:endParaRPr lang="en-US"/>
                    </a:p>
                  </a:txBody>
                  <a:tcPr/>
                </a:tc>
              </a:tr>
              <a:tr h="78820">
                <a:tc gridSpan="3">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rowSpan="2"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Arial"/>
                        </a:rPr>
                        <a:t> </a:t>
                      </a:r>
                      <a:r>
                        <a:rPr lang="en-US" sz="1200" b="0" i="0" u="none" strike="noStrike" dirty="0" smtClean="0">
                          <a:solidFill>
                            <a:srgbClr val="FF0000"/>
                          </a:solidFill>
                          <a:latin typeface="Arial"/>
                        </a:rPr>
                        <a:t>  √</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smtClean="0">
                        <a:solidFill>
                          <a:srgbClr val="FF0000"/>
                        </a:solidFill>
                        <a:latin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FF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gridSpan="3">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2762">
                <a:tc gridSpan="3">
                  <a:txBody>
                    <a:bodyPr/>
                    <a:lstStyle/>
                    <a:p>
                      <a:pPr algn="l" fontAlgn="ctr"/>
                      <a:r>
                        <a:rPr lang="en-US" sz="800" b="0" i="0" u="none" strike="noStrike">
                          <a:solidFill>
                            <a:srgbClr val="000000"/>
                          </a:solidFill>
                          <a:latin typeface="Arial"/>
                        </a:rPr>
                        <a:t>Communication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800" b="0" i="0" u="none" strike="noStrike" dirty="0">
                          <a:solidFill>
                            <a:srgbClr val="000000"/>
                          </a:solidFill>
                          <a:latin typeface="Arial"/>
                        </a:rPr>
                        <a:t>Other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vMerge="1">
                  <a:txBody>
                    <a:bodyPr/>
                    <a:lstStyle/>
                    <a:p>
                      <a:endParaRPr lang="en-US"/>
                    </a:p>
                  </a:txBody>
                  <a:tcPr/>
                </a:tc>
              </a:tr>
              <a:tr h="78820">
                <a:tc gridSpan="3">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rowSpan="2"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Arial"/>
                        </a:rPr>
                        <a:t> </a:t>
                      </a:r>
                      <a:r>
                        <a:rPr lang="en-US" sz="1200" b="0" i="0" u="none" strike="noStrike" dirty="0" smtClean="0">
                          <a:solidFill>
                            <a:srgbClr val="FF0000"/>
                          </a:solidFill>
                          <a:latin typeface="Arial"/>
                        </a:rPr>
                        <a:t> √</a:t>
                      </a:r>
                    </a:p>
                    <a:p>
                      <a:pPr algn="ctr" fontAlgn="ctr"/>
                      <a:endParaRPr lang="en-US" sz="12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gridSpan="3">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2762">
                <a:tc gridSpan="3">
                  <a:txBody>
                    <a:bodyPr/>
                    <a:lstStyle/>
                    <a:p>
                      <a:pPr algn="l" fontAlgn="ctr"/>
                      <a:r>
                        <a:rPr lang="en-US" sz="800" b="0" i="0" u="none" strike="noStrike">
                          <a:solidFill>
                            <a:srgbClr val="000000"/>
                          </a:solidFill>
                          <a:latin typeface="Arial"/>
                        </a:rPr>
                        <a:t>Critical Thinking/Problem Solving</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800" b="0" i="0" u="none" strike="noStrike">
                          <a:solidFill>
                            <a:srgbClr val="000000"/>
                          </a:solidFill>
                          <a:latin typeface="Arial"/>
                        </a:rPr>
                        <a:t>Other</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vMerge="1">
                  <a:txBody>
                    <a:bodyPr/>
                    <a:lstStyle/>
                    <a:p>
                      <a:endParaRPr lang="en-US"/>
                    </a:p>
                  </a:txBody>
                  <a:tcPr/>
                </a:tc>
              </a:tr>
              <a:tr h="78820">
                <a:tc rowSpan="2" gridSpan="3">
                  <a:txBody>
                    <a:bodyPr/>
                    <a:lstStyle/>
                    <a:p>
                      <a:pPr algn="l" fontAlgn="ctr"/>
                      <a:r>
                        <a:rPr lang="en-US" sz="800" b="0" i="0" u="none" strike="noStrike" dirty="0">
                          <a:solidFill>
                            <a:srgbClr val="000000"/>
                          </a:solidFill>
                          <a:latin typeface="Arial"/>
                        </a:rPr>
                        <a:t>Use of technology to solve </a:t>
                      </a:r>
                      <a:r>
                        <a:rPr lang="en-US" sz="800" b="0" i="0" u="none" strike="noStrike" dirty="0" smtClean="0">
                          <a:solidFill>
                            <a:srgbClr val="000000"/>
                          </a:solidFill>
                          <a:latin typeface="Arial"/>
                        </a:rPr>
                        <a:t>problem</a:t>
                      </a:r>
                    </a:p>
                    <a:p>
                      <a:pPr algn="l" fontAlgn="ctr"/>
                      <a:endParaRPr lang="en-US" sz="8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FF0000"/>
                          </a:solidFill>
                          <a:latin typeface="Arial"/>
                        </a:rPr>
                        <a:t> √</a:t>
                      </a:r>
                    </a:p>
                    <a:p>
                      <a:pPr algn="ctr" fontAlgn="ctr"/>
                      <a:r>
                        <a:rPr lang="en-US" sz="1200" b="0" i="0" u="none" strike="noStrike" dirty="0">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gridSpan="3">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2762">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800" b="0" i="0" u="none" strike="noStrike">
                          <a:solidFill>
                            <a:srgbClr val="000000"/>
                          </a:solidFill>
                          <a:latin typeface="Arial"/>
                        </a:rPr>
                        <a:t>Other</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vMerge="1">
                  <a:txBody>
                    <a:bodyPr/>
                    <a:lstStyle/>
                    <a:p>
                      <a:endParaRPr lang="en-US"/>
                    </a:p>
                  </a:txBody>
                  <a:tcPr/>
                </a:tc>
              </a:tr>
              <a:tr h="77861">
                <a:tc gridSpan="3">
                  <a:txBody>
                    <a:bodyPr/>
                    <a:lstStyle/>
                    <a:p>
                      <a:pPr algn="l" fontAlgn="ctr"/>
                      <a:r>
                        <a:rPr lang="en-US" sz="800" b="0" i="0" u="none" strike="noStrike" dirty="0">
                          <a:solidFill>
                            <a:srgbClr val="000000"/>
                          </a:solidFill>
                          <a:latin typeface="Arial"/>
                        </a:rPr>
                        <a:t>Time </a:t>
                      </a:r>
                      <a:r>
                        <a:rPr lang="en-US" sz="800" b="0" i="0" u="none" strike="noStrike" dirty="0" smtClean="0">
                          <a:solidFill>
                            <a:srgbClr val="000000"/>
                          </a:solidFill>
                          <a:latin typeface="Arial"/>
                        </a:rPr>
                        <a:t>management</a:t>
                      </a:r>
                    </a:p>
                    <a:p>
                      <a:pPr algn="l" fontAlgn="ctr"/>
                      <a:endParaRPr lang="en-US" sz="800" b="0" i="0" u="none" strike="noStrike" dirty="0" smtClean="0">
                        <a:solidFill>
                          <a:srgbClr val="000000"/>
                        </a:solidFill>
                        <a:latin typeface="Arial"/>
                      </a:endParaRPr>
                    </a:p>
                    <a:p>
                      <a:pPr algn="l" fontAlgn="ctr"/>
                      <a:endParaRPr lang="en-US" sz="8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FF0000"/>
                          </a:solidFill>
                          <a:latin typeface="Arial"/>
                        </a:rPr>
                        <a:t> √</a:t>
                      </a:r>
                    </a:p>
                    <a:p>
                      <a:pPr algn="ctr" fontAlgn="ctr"/>
                      <a:r>
                        <a:rPr lang="en-US" sz="1200" b="0" i="0" u="none" strike="noStrike" dirty="0" smtClean="0">
                          <a:solidFill>
                            <a:srgbClr val="000000"/>
                          </a:solidFill>
                          <a:latin typeface="Arial"/>
                        </a:rPr>
                        <a:t> </a:t>
                      </a:r>
                      <a:r>
                        <a:rPr lang="en-US" sz="1200" b="0" i="0" u="none" strike="noStrike" dirty="0">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l" fontAlgn="ctr"/>
                      <a:r>
                        <a:rPr lang="en-US" sz="800" b="0" i="0" u="none" strike="noStrike">
                          <a:solidFill>
                            <a:srgbClr val="000000"/>
                          </a:solidFill>
                          <a:latin typeface="Arial"/>
                        </a:rPr>
                        <a:t>Other</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800" b="1" i="0" u="none" strike="noStrike" dirty="0">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0"/>
          <a:ext cx="8153396" cy="6699679"/>
        </p:xfrm>
        <a:graphic>
          <a:graphicData uri="http://schemas.openxmlformats.org/drawingml/2006/table">
            <a:tbl>
              <a:tblPr/>
              <a:tblGrid>
                <a:gridCol w="1133434"/>
                <a:gridCol w="935996"/>
                <a:gridCol w="2339988"/>
                <a:gridCol w="467997"/>
                <a:gridCol w="467997"/>
                <a:gridCol w="467997"/>
                <a:gridCol w="1403993"/>
                <a:gridCol w="467997"/>
                <a:gridCol w="467997"/>
              </a:tblGrid>
              <a:tr h="77861">
                <a:tc gridSpan="9">
                  <a:txBody>
                    <a:bodyPr/>
                    <a:lstStyle/>
                    <a:p>
                      <a:pPr algn="ctr" fontAlgn="ctr"/>
                      <a:r>
                        <a:rPr lang="en-US" sz="800" b="1" i="0" u="none" strike="noStrike" dirty="0">
                          <a:solidFill>
                            <a:srgbClr val="000000"/>
                          </a:solidFill>
                          <a:latin typeface="Arial"/>
                        </a:rPr>
                        <a:t>Authenticity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5696">
                <a:tc gridSpan="2">
                  <a:txBody>
                    <a:bodyPr/>
                    <a:lstStyle/>
                    <a:p>
                      <a:pPr algn="l" fontAlgn="ctr"/>
                      <a:r>
                        <a:rPr lang="en-US" sz="800" b="1" i="0" u="none" strike="noStrike">
                          <a:solidFill>
                            <a:srgbClr val="000000"/>
                          </a:solidFill>
                          <a:latin typeface="Arial"/>
                        </a:rPr>
                        <a:t>What makes the project, problem and/or question meaningful to the students?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4">
                  <a:txBody>
                    <a:bodyPr/>
                    <a:lstStyle/>
                    <a:p>
                      <a:pPr algn="ctr" fontAlgn="ctr"/>
                      <a:r>
                        <a:rPr lang="en-US" sz="800" b="1" i="0" u="none" strike="noStrike">
                          <a:solidFill>
                            <a:srgbClr val="000000"/>
                          </a:solidFill>
                          <a:latin typeface="Arial"/>
                        </a:rPr>
                        <a:t>Where in the </a:t>
                      </a:r>
                      <a:r>
                        <a:rPr lang="en-US" sz="800" b="1" i="1" u="none" strike="noStrike">
                          <a:solidFill>
                            <a:srgbClr val="000000"/>
                          </a:solidFill>
                          <a:latin typeface="Arial"/>
                        </a:rPr>
                        <a:t>real world </a:t>
                      </a:r>
                      <a:r>
                        <a:rPr lang="en-US" sz="800" b="1" i="0" u="none" strike="noStrike">
                          <a:solidFill>
                            <a:srgbClr val="000000"/>
                          </a:solidFill>
                          <a:latin typeface="Arial"/>
                        </a:rPr>
                        <a:t>is the project/problem tackled by adults?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a:solidFill>
                            <a:srgbClr val="000000"/>
                          </a:solidFill>
                          <a:latin typeface="Arial"/>
                        </a:rPr>
                        <a:t>What type of </a:t>
                      </a:r>
                      <a:r>
                        <a:rPr lang="en-US" sz="800" b="1" i="1" u="none" strike="noStrike">
                          <a:solidFill>
                            <a:srgbClr val="000000"/>
                          </a:solidFill>
                          <a:latin typeface="Arial"/>
                        </a:rPr>
                        <a:t>audience</a:t>
                      </a:r>
                      <a:r>
                        <a:rPr lang="en-US" sz="800" b="1" i="0" u="none" strike="noStrike">
                          <a:solidFill>
                            <a:srgbClr val="000000"/>
                          </a:solidFill>
                          <a:latin typeface="Arial"/>
                        </a:rPr>
                        <a:t> might be appropriate for students to display/present their work to?</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7861">
                <a:tc gridSpan="2">
                  <a:txBody>
                    <a:bodyPr/>
                    <a:lstStyle/>
                    <a:p>
                      <a:pPr algn="l" fontAlgn="ctr"/>
                      <a:r>
                        <a:rPr lang="en-US" sz="800" b="0" i="0" u="none" strike="noStrike" dirty="0">
                          <a:solidFill>
                            <a:srgbClr val="000000"/>
                          </a:solidFill>
                          <a:latin typeface="Arial"/>
                        </a:rPr>
                        <a:t> </a:t>
                      </a:r>
                      <a:r>
                        <a:rPr lang="en-US" sz="800" b="1" i="0" u="none" strike="noStrike" dirty="0" smtClean="0">
                          <a:solidFill>
                            <a:schemeClr val="accent6">
                              <a:lumMod val="75000"/>
                            </a:schemeClr>
                          </a:solidFill>
                          <a:latin typeface="+mn-lt"/>
                        </a:rPr>
                        <a:t>Sustainability</a:t>
                      </a:r>
                      <a:r>
                        <a:rPr lang="en-US" sz="800" b="1" i="0" u="none" strike="noStrike" baseline="0" dirty="0" smtClean="0">
                          <a:solidFill>
                            <a:schemeClr val="accent6">
                              <a:lumMod val="75000"/>
                            </a:schemeClr>
                          </a:solidFill>
                          <a:latin typeface="+mn-lt"/>
                        </a:rPr>
                        <a:t> planning for life.</a:t>
                      </a:r>
                      <a:endParaRPr lang="en-US" sz="8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4">
                  <a:txBody>
                    <a:bodyPr/>
                    <a:lstStyle/>
                    <a:p>
                      <a:pPr algn="l" fontAlgn="ctr"/>
                      <a:r>
                        <a:rPr lang="en-US" sz="800" b="0" i="0" u="none" strike="noStrike" dirty="0">
                          <a:solidFill>
                            <a:srgbClr val="000000"/>
                          </a:solidFill>
                          <a:latin typeface="Arial"/>
                        </a:rPr>
                        <a:t> </a:t>
                      </a:r>
                      <a:endParaRPr lang="en-US" sz="800" b="0" i="0" u="none" strike="noStrike" dirty="0" smtClean="0">
                        <a:solidFill>
                          <a:srgbClr val="000000"/>
                        </a:solidFill>
                        <a:latin typeface="Arial"/>
                      </a:endParaRPr>
                    </a:p>
                    <a:p>
                      <a:pPr algn="l" fontAlgn="ctr"/>
                      <a:r>
                        <a:rPr lang="en-US" sz="800" b="0" i="0" u="none" strike="noStrike" dirty="0" smtClean="0">
                          <a:solidFill>
                            <a:srgbClr val="000000"/>
                          </a:solidFill>
                          <a:latin typeface="Arial"/>
                        </a:rPr>
                        <a:t> </a:t>
                      </a:r>
                      <a:r>
                        <a:rPr lang="en-US" sz="800" b="0" i="0" u="none" strike="noStrike" dirty="0" smtClean="0">
                          <a:solidFill>
                            <a:srgbClr val="FF0000"/>
                          </a:solidFill>
                          <a:latin typeface="Arial"/>
                        </a:rPr>
                        <a:t>Career portfolios  are used</a:t>
                      </a:r>
                      <a:r>
                        <a:rPr lang="en-US" sz="800" b="0" i="0" u="none" strike="noStrike" baseline="0" dirty="0" smtClean="0">
                          <a:solidFill>
                            <a:srgbClr val="FF0000"/>
                          </a:solidFill>
                          <a:latin typeface="Arial"/>
                        </a:rPr>
                        <a:t> in adult  career interviews and promotion processes.</a:t>
                      </a:r>
                      <a:endParaRPr lang="en-US" sz="800" b="0" i="0" u="none" strike="noStrike" dirty="0" smtClean="0">
                        <a:solidFill>
                          <a:srgbClr val="FF0000"/>
                        </a:solidFill>
                        <a:latin typeface="Arial"/>
                      </a:endParaRPr>
                    </a:p>
                    <a:p>
                      <a:pPr algn="l" fontAlgn="ctr"/>
                      <a:endParaRPr lang="en-US" sz="800" b="0" i="0" u="none" strike="noStrike" dirty="0" smtClean="0">
                        <a:solidFill>
                          <a:srgbClr val="000000"/>
                        </a:solidFill>
                        <a:latin typeface="Arial"/>
                      </a:endParaRPr>
                    </a:p>
                    <a:p>
                      <a:pPr algn="l" fontAlgn="ctr"/>
                      <a:endParaRPr lang="en-US" sz="8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ctr"/>
                      <a:r>
                        <a:rPr lang="en-US" sz="800" b="0" i="0" u="none" strike="noStrike" dirty="0">
                          <a:solidFill>
                            <a:srgbClr val="000000"/>
                          </a:solidFill>
                          <a:latin typeface="Arial"/>
                        </a:rPr>
                        <a:t> </a:t>
                      </a:r>
                      <a:r>
                        <a:rPr lang="en-US" sz="800" b="0" i="0" u="none" strike="noStrike" dirty="0" smtClean="0">
                          <a:solidFill>
                            <a:srgbClr val="000000"/>
                          </a:solidFill>
                          <a:latin typeface="Arial"/>
                        </a:rPr>
                        <a:t> Younger</a:t>
                      </a:r>
                      <a:r>
                        <a:rPr lang="en-US" sz="800" b="0" i="0" u="none" strike="noStrike" baseline="0" dirty="0" smtClean="0">
                          <a:solidFill>
                            <a:srgbClr val="000000"/>
                          </a:solidFill>
                          <a:latin typeface="Arial"/>
                        </a:rPr>
                        <a:t> students, potential employers, parents, students, citizens, everyone</a:t>
                      </a:r>
                      <a:endParaRPr lang="en-US" sz="8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77861">
                <a:tc gridSpan="9">
                  <a:txBody>
                    <a:bodyPr/>
                    <a:lstStyle/>
                    <a:p>
                      <a:pPr algn="ctr" fontAlgn="ctr"/>
                      <a:r>
                        <a:rPr lang="en-US" sz="800" b="1" i="0" u="none" strike="noStrike">
                          <a:solidFill>
                            <a:srgbClr val="000000"/>
                          </a:solidFill>
                          <a:latin typeface="Arial"/>
                        </a:rPr>
                        <a:t>Active Exploration (WBL)</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762">
                <a:tc gridSpan="9">
                  <a:txBody>
                    <a:bodyPr/>
                    <a:lstStyle/>
                    <a:p>
                      <a:pPr algn="l" fontAlgn="ctr"/>
                      <a:r>
                        <a:rPr lang="en-US" sz="800" b="0" i="0" u="none" strike="noStrike">
                          <a:solidFill>
                            <a:srgbClr val="000000"/>
                          </a:solidFill>
                          <a:latin typeface="Arial"/>
                        </a:rPr>
                        <a:t>What field based activities are required of students to successfully complete this project?  (interview, job shadow, survey,  data collection, etc…)</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8101">
                <a:tc gridSpan="9">
                  <a:txBody>
                    <a:bodyPr/>
                    <a:lstStyle/>
                    <a:p>
                      <a:pPr algn="l" fontAlgn="t"/>
                      <a:r>
                        <a:rPr lang="en-US" sz="800" b="0" i="0" u="none" strike="noStrike" dirty="0">
                          <a:solidFill>
                            <a:srgbClr val="000000"/>
                          </a:solidFill>
                          <a:latin typeface="Arial"/>
                        </a:rPr>
                        <a:t> </a:t>
                      </a:r>
                      <a:r>
                        <a:rPr lang="en-US" sz="800" b="0" i="0" u="none" strike="noStrike" dirty="0" smtClean="0">
                          <a:solidFill>
                            <a:srgbClr val="000000"/>
                          </a:solidFill>
                          <a:latin typeface="Arial"/>
                        </a:rPr>
                        <a:t> </a:t>
                      </a:r>
                    </a:p>
                    <a:p>
                      <a:pPr algn="l" fontAlgn="t"/>
                      <a:r>
                        <a:rPr lang="en-US" sz="800" b="0" i="0" u="none" strike="noStrike" dirty="0" smtClean="0">
                          <a:solidFill>
                            <a:srgbClr val="FF0000"/>
                          </a:solidFill>
                          <a:latin typeface="Arial"/>
                        </a:rPr>
                        <a:t>34</a:t>
                      </a:r>
                      <a:r>
                        <a:rPr lang="en-US" sz="800" b="0" i="0" u="none" strike="noStrike" baseline="0" dirty="0" smtClean="0">
                          <a:solidFill>
                            <a:srgbClr val="FF0000"/>
                          </a:solidFill>
                          <a:latin typeface="Arial"/>
                        </a:rPr>
                        <a:t> hour minimum work-based learning  </a:t>
                      </a:r>
                      <a:r>
                        <a:rPr lang="en-US" sz="800" b="0" i="0" u="none" strike="noStrike" baseline="0" dirty="0" err="1" smtClean="0">
                          <a:solidFill>
                            <a:srgbClr val="FF0000"/>
                          </a:solidFill>
                          <a:latin typeface="Arial"/>
                        </a:rPr>
                        <a:t>expereince</a:t>
                      </a:r>
                      <a:r>
                        <a:rPr lang="en-US" sz="800" b="0" i="0" u="none" strike="noStrike" baseline="0" dirty="0" smtClean="0">
                          <a:solidFill>
                            <a:srgbClr val="FF0000"/>
                          </a:solidFill>
                          <a:latin typeface="Arial"/>
                        </a:rPr>
                        <a:t> directly relative to students interest in a career field.</a:t>
                      </a:r>
                      <a:endParaRPr lang="en-US" sz="800" b="0" i="0" u="none" strike="noStrike" dirty="0">
                        <a:solidFill>
                          <a:srgbClr val="FF0000"/>
                        </a:solidFill>
                        <a:latin typeface="Arial"/>
                      </a:endParaRP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7861">
                <a:tc gridSpan="9">
                  <a:txBody>
                    <a:bodyPr/>
                    <a:lstStyle/>
                    <a:p>
                      <a:pPr algn="ctr" fontAlgn="ctr"/>
                      <a:r>
                        <a:rPr lang="en-US" sz="800" b="1" i="0" u="none" strike="noStrike">
                          <a:solidFill>
                            <a:srgbClr val="000000"/>
                          </a:solidFill>
                          <a:latin typeface="Arial"/>
                        </a:rPr>
                        <a:t>Applied Learning</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52671">
                <a:tc gridSpan="9">
                  <a:txBody>
                    <a:bodyPr/>
                    <a:lstStyle/>
                    <a:p>
                      <a:pPr algn="l" fontAlgn="t"/>
                      <a:r>
                        <a:rPr lang="en-US" sz="800" b="0" i="0" u="none" strike="noStrike" dirty="0">
                          <a:solidFill>
                            <a:srgbClr val="000000"/>
                          </a:solidFill>
                          <a:latin typeface="Arial"/>
                        </a:rPr>
                        <a:t>What do students actually do to demonstrate learning (organize an event, create a documentary, etc</a:t>
                      </a:r>
                      <a:r>
                        <a:rPr lang="en-US" sz="800" b="0" i="0" u="none" strike="noStrike" dirty="0" smtClean="0">
                          <a:solidFill>
                            <a:srgbClr val="000000"/>
                          </a:solidFill>
                          <a:latin typeface="Arial"/>
                        </a:rPr>
                        <a:t>…)?</a:t>
                      </a:r>
                    </a:p>
                    <a:p>
                      <a:pPr algn="l" fontAlgn="t"/>
                      <a:endParaRPr lang="en-US" sz="800" b="0" i="0" u="none" strike="noStrike" dirty="0" smtClean="0">
                        <a:solidFill>
                          <a:srgbClr val="000000"/>
                        </a:solidFill>
                        <a:latin typeface="Arial"/>
                      </a:endParaRPr>
                    </a:p>
                    <a:p>
                      <a:pPr marL="228600" indent="-228600" algn="l" fontAlgn="t">
                        <a:buFont typeface="+mj-lt"/>
                        <a:buAutoNum type="arabicPeriod"/>
                      </a:pPr>
                      <a:r>
                        <a:rPr lang="en-US" sz="800" b="0" i="0" u="none" strike="noStrike" dirty="0" smtClean="0">
                          <a:solidFill>
                            <a:srgbClr val="FF0000"/>
                          </a:solidFill>
                          <a:latin typeface="Arial"/>
                        </a:rPr>
                        <a:t>News Documentary (</a:t>
                      </a:r>
                      <a:r>
                        <a:rPr lang="en-US" sz="800" b="0" i="0" u="none" strike="noStrike" dirty="0" smtClean="0">
                          <a:solidFill>
                            <a:srgbClr val="FF0000"/>
                          </a:solidFill>
                          <a:latin typeface="Arial"/>
                          <a:hlinkClick r:id="rId2"/>
                        </a:rPr>
                        <a:t>Examples</a:t>
                      </a:r>
                      <a:r>
                        <a:rPr lang="en-US" sz="800" b="0" i="0" u="none" strike="noStrike" dirty="0" smtClean="0">
                          <a:solidFill>
                            <a:srgbClr val="FF0000"/>
                          </a:solidFill>
                          <a:latin typeface="Arial"/>
                        </a:rPr>
                        <a:t>)</a:t>
                      </a:r>
                      <a:br>
                        <a:rPr lang="en-US" sz="800" b="0" i="0" u="none" strike="noStrike" dirty="0" smtClean="0">
                          <a:solidFill>
                            <a:srgbClr val="FF0000"/>
                          </a:solidFill>
                          <a:latin typeface="Arial"/>
                        </a:rPr>
                      </a:br>
                      <a:endParaRPr lang="en-US" sz="800" b="0" i="0" u="none" strike="noStrike" dirty="0" smtClean="0">
                        <a:solidFill>
                          <a:srgbClr val="FF0000"/>
                        </a:solidFill>
                        <a:latin typeface="Arial"/>
                      </a:endParaRPr>
                    </a:p>
                    <a:p>
                      <a:pPr marL="228600" indent="-228600" algn="l" fontAlgn="t">
                        <a:buFont typeface="+mj-lt"/>
                        <a:buAutoNum type="arabicPeriod"/>
                      </a:pPr>
                      <a:r>
                        <a:rPr lang="en-US" sz="800" b="0" i="0" u="none" strike="noStrike" dirty="0" smtClean="0">
                          <a:solidFill>
                            <a:srgbClr val="FF0000"/>
                          </a:solidFill>
                          <a:latin typeface="Arial"/>
                        </a:rPr>
                        <a:t>Video Documentary / Pre-Recorded</a:t>
                      </a:r>
                      <a:r>
                        <a:rPr lang="en-US" sz="800" b="0" i="0" u="none" strike="noStrike" baseline="0" dirty="0" smtClean="0">
                          <a:solidFill>
                            <a:srgbClr val="FF0000"/>
                          </a:solidFill>
                          <a:latin typeface="Arial"/>
                        </a:rPr>
                        <a:t> Presentation</a:t>
                      </a:r>
                      <a:r>
                        <a:rPr lang="en-US" sz="800" b="0" i="0" u="none" strike="noStrike" dirty="0" smtClean="0">
                          <a:solidFill>
                            <a:srgbClr val="FF0000"/>
                          </a:solidFill>
                          <a:latin typeface="Arial"/>
                        </a:rPr>
                        <a:t> (</a:t>
                      </a:r>
                      <a:r>
                        <a:rPr lang="en-US" sz="800" b="0" i="0" u="none" strike="noStrike" dirty="0" smtClean="0">
                          <a:solidFill>
                            <a:srgbClr val="FF0000"/>
                          </a:solidFill>
                          <a:latin typeface="Arial"/>
                          <a:hlinkClick r:id="rId3"/>
                        </a:rPr>
                        <a:t>Examples</a:t>
                      </a:r>
                      <a:r>
                        <a:rPr lang="en-US" sz="800" b="0" i="0" u="none" strike="noStrike" dirty="0" smtClean="0">
                          <a:solidFill>
                            <a:srgbClr val="FF0000"/>
                          </a:solidFill>
                          <a:latin typeface="Arial"/>
                        </a:rPr>
                        <a:t>)</a:t>
                      </a:r>
                    </a:p>
                    <a:p>
                      <a:pPr marL="228600" indent="-228600" algn="l" fontAlgn="t">
                        <a:buFont typeface="+mj-lt"/>
                        <a:buAutoNum type="arabicPeriod"/>
                      </a:pPr>
                      <a:endParaRPr lang="en-US" sz="800" b="0" i="0" u="none" strike="noStrike" dirty="0" smtClean="0">
                        <a:solidFill>
                          <a:srgbClr val="000000"/>
                        </a:solidFill>
                        <a:latin typeface="Arial"/>
                      </a:endParaRPr>
                    </a:p>
                    <a:p>
                      <a:pPr algn="l" fontAlgn="t"/>
                      <a:endParaRPr lang="en-US" sz="800" b="0" i="0" u="none" strike="noStrike" dirty="0" smtClean="0">
                        <a:solidFill>
                          <a:srgbClr val="000000"/>
                        </a:solidFill>
                        <a:latin typeface="Arial"/>
                      </a:endParaRPr>
                    </a:p>
                    <a:p>
                      <a:pPr algn="l" fontAlgn="t"/>
                      <a:endParaRPr lang="en-US" sz="800" b="0" i="0" u="none" strike="noStrike" dirty="0">
                        <a:solidFill>
                          <a:srgbClr val="000000"/>
                        </a:solidFill>
                        <a:latin typeface="Arial"/>
                      </a:endParaRP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7861">
                <a:tc gridSpan="9">
                  <a:txBody>
                    <a:bodyPr/>
                    <a:lstStyle/>
                    <a:p>
                      <a:pPr algn="ctr" fontAlgn="ctr"/>
                      <a:r>
                        <a:rPr lang="en-US" sz="800" b="1" i="0" u="none" strike="noStrike">
                          <a:solidFill>
                            <a:srgbClr val="000000"/>
                          </a:solidFill>
                          <a:latin typeface="Arial"/>
                        </a:rPr>
                        <a:t>Adult connection</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7861">
                <a:tc gridSpan="3">
                  <a:txBody>
                    <a:bodyPr/>
                    <a:lstStyle/>
                    <a:p>
                      <a:pPr algn="l" fontAlgn="t"/>
                      <a:r>
                        <a:rPr lang="en-US" sz="800" b="0" i="0" u="none" strike="noStrike">
                          <a:solidFill>
                            <a:srgbClr val="000000"/>
                          </a:solidFill>
                          <a:latin typeface="Arial"/>
                        </a:rPr>
                        <a:t>What roles do adults, beside the teachers play in this project?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6">
                  <a:txBody>
                    <a:bodyPr/>
                    <a:lstStyle/>
                    <a:p>
                      <a:pPr algn="l" fontAlgn="t"/>
                      <a:r>
                        <a:rPr lang="en-US" sz="800" b="0" i="0" u="none" strike="noStrike" dirty="0">
                          <a:solidFill>
                            <a:srgbClr val="000000"/>
                          </a:solidFill>
                          <a:latin typeface="Arial"/>
                        </a:rPr>
                        <a:t>How do students connect with these adults?</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691">
                <a:tc gridSpan="3">
                  <a:txBody>
                    <a:bodyPr/>
                    <a:lstStyle/>
                    <a:p>
                      <a:pPr algn="l" fontAlgn="t"/>
                      <a:r>
                        <a:rPr lang="en-US" sz="800" b="0" i="0" u="none" strike="noStrike" dirty="0">
                          <a:solidFill>
                            <a:srgbClr val="FF0000"/>
                          </a:solidFill>
                          <a:latin typeface="Arial"/>
                        </a:rPr>
                        <a:t> </a:t>
                      </a:r>
                      <a:r>
                        <a:rPr lang="en-US" sz="800" b="0" i="0" u="none" strike="noStrike" dirty="0" smtClean="0">
                          <a:solidFill>
                            <a:srgbClr val="FF0000"/>
                          </a:solidFill>
                          <a:latin typeface="Arial"/>
                        </a:rPr>
                        <a:t>Intern &amp; reflective</a:t>
                      </a:r>
                      <a:r>
                        <a:rPr lang="en-US" sz="800" b="0" i="0" u="none" strike="noStrike" baseline="0" dirty="0" smtClean="0">
                          <a:solidFill>
                            <a:srgbClr val="FF0000"/>
                          </a:solidFill>
                          <a:latin typeface="Arial"/>
                        </a:rPr>
                        <a:t> practitioner </a:t>
                      </a:r>
                      <a:endParaRPr lang="en-US" sz="800" b="0" i="0" u="none" strike="noStrike" dirty="0">
                        <a:solidFill>
                          <a:srgbClr val="FF0000"/>
                        </a:solidFill>
                        <a:latin typeface="Arial"/>
                      </a:endParaRP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6">
                  <a:txBody>
                    <a:bodyPr/>
                    <a:lstStyle/>
                    <a:p>
                      <a:pPr algn="l" fontAlgn="t"/>
                      <a:r>
                        <a:rPr lang="en-US" sz="800" b="0" i="0" u="none" strike="noStrike" dirty="0">
                          <a:solidFill>
                            <a:srgbClr val="FF0000"/>
                          </a:solidFill>
                          <a:latin typeface="Arial"/>
                        </a:rPr>
                        <a:t> </a:t>
                      </a:r>
                      <a:r>
                        <a:rPr lang="en-US" sz="800" b="0" i="0" u="none" strike="noStrike" dirty="0" smtClean="0">
                          <a:solidFill>
                            <a:srgbClr val="FF0000"/>
                          </a:solidFill>
                          <a:latin typeface="Arial"/>
                        </a:rPr>
                        <a:t>Intern with professionals and summative assessed</a:t>
                      </a:r>
                      <a:r>
                        <a:rPr lang="en-US" sz="800" b="0" i="0" u="none" strike="noStrike" baseline="0" dirty="0" smtClean="0">
                          <a:solidFill>
                            <a:srgbClr val="FF0000"/>
                          </a:solidFill>
                          <a:latin typeface="Arial"/>
                        </a:rPr>
                        <a:t> by adult professionals from the larger community.</a:t>
                      </a:r>
                    </a:p>
                    <a:p>
                      <a:pPr algn="l" fontAlgn="t"/>
                      <a:endParaRPr lang="en-US" sz="800" b="0" i="0" u="none" strike="noStrike" dirty="0">
                        <a:solidFill>
                          <a:srgbClr val="FF0000"/>
                        </a:solidFill>
                        <a:latin typeface="Arial"/>
                      </a:endParaRP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762">
                <a:tc gridSpan="9">
                  <a:txBody>
                    <a:bodyPr/>
                    <a:lstStyle/>
                    <a:p>
                      <a:pPr algn="ctr" fontAlgn="ctr"/>
                      <a:r>
                        <a:rPr lang="en-US" sz="800" b="1" i="0" u="none" strike="noStrike">
                          <a:solidFill>
                            <a:srgbClr val="000000"/>
                          </a:solidFill>
                          <a:latin typeface="Arial"/>
                        </a:rPr>
                        <a:t>Assessments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1778">
                <a:tc>
                  <a:txBody>
                    <a:bodyPr/>
                    <a:lstStyle/>
                    <a:p>
                      <a:pPr algn="ctr" fontAlgn="ctr"/>
                      <a:r>
                        <a:rPr lang="en-US" sz="800" b="1" i="0" u="none" strike="noStrike">
                          <a:solidFill>
                            <a:srgbClr val="000000"/>
                          </a:solidFill>
                          <a:latin typeface="Arial"/>
                        </a:rPr>
                        <a:t>Formative Assessments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l" fontAlgn="ctr"/>
                      <a:r>
                        <a:rPr lang="en-US" sz="800" b="0" i="0" u="none" strike="noStrike">
                          <a:solidFill>
                            <a:srgbClr val="000000"/>
                          </a:solidFill>
                          <a:latin typeface="Arial"/>
                        </a:rPr>
                        <a:t>Quizzes/Tests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en-US" sz="800" b="0" i="0" u="none" strike="noStrike">
                          <a:solidFill>
                            <a:srgbClr val="000000"/>
                          </a:solidFill>
                          <a:latin typeface="Arial"/>
                        </a:rPr>
                        <a:t>Practice Presentations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latin typeface="Arial"/>
                        </a:rPr>
                        <a:t> </a:t>
                      </a:r>
                    </a:p>
                  </a:txBody>
                  <a:tcPr marL="2438" marR="2438" marT="2438"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8820">
                <a:tc>
                  <a:txBody>
                    <a:bodyPr/>
                    <a:lstStyle/>
                    <a:p>
                      <a:pPr algn="ctr" fontAlgn="ctr"/>
                      <a:r>
                        <a:rPr lang="en-US" sz="800" b="0" i="0" u="none" strike="noStrike">
                          <a:solidFill>
                            <a:srgbClr val="000000"/>
                          </a:solidFill>
                          <a:latin typeface="Arial"/>
                        </a:rPr>
                        <a:t>(During Project)</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3">
                  <a:txBody>
                    <a:bodyPr/>
                    <a:lstStyle/>
                    <a:p>
                      <a:pPr algn="l" fontAlgn="ctr"/>
                      <a:r>
                        <a:rPr lang="en-US" sz="800" b="0" i="0" u="none" strike="noStrike" dirty="0">
                          <a:solidFill>
                            <a:srgbClr val="000000"/>
                          </a:solidFill>
                          <a:latin typeface="Arial"/>
                        </a:rPr>
                        <a:t>Journal/Learning </a:t>
                      </a:r>
                      <a:r>
                        <a:rPr lang="en-US" sz="800" b="0" i="0" u="none" strike="noStrike" dirty="0" smtClean="0">
                          <a:solidFill>
                            <a:srgbClr val="000000"/>
                          </a:solidFill>
                          <a:latin typeface="Arial"/>
                        </a:rPr>
                        <a:t>&amp; Time Log</a:t>
                      </a:r>
                      <a:endParaRPr lang="en-US" sz="8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smtClean="0">
                          <a:solidFill>
                            <a:srgbClr val="FF0000"/>
                          </a:solidFill>
                          <a:latin typeface="Arial"/>
                        </a:rPr>
                        <a:t> </a:t>
                      </a:r>
                    </a:p>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FF0000"/>
                          </a:solidFill>
                          <a:latin typeface="Arial"/>
                        </a:rPr>
                        <a:t>√</a:t>
                      </a:r>
                    </a:p>
                    <a:p>
                      <a:pPr algn="ctr" fontAlgn="ctr"/>
                      <a:r>
                        <a:rPr lang="en-US" sz="800" b="0" i="0" u="none" strike="noStrike" dirty="0">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l" fontAlgn="ctr"/>
                      <a:r>
                        <a:rPr lang="en-US" sz="800" b="0" i="0" u="none" strike="noStrike">
                          <a:solidFill>
                            <a:srgbClr val="000000"/>
                          </a:solidFill>
                          <a:latin typeface="Arial"/>
                        </a:rPr>
                        <a:t>Notes</a:t>
                      </a: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gridSpan="2">
                  <a:txBody>
                    <a:bodyPr/>
                    <a:lstStyle/>
                    <a:p>
                      <a:pPr algn="ctr"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r>
              <a:tr h="82762">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3">
                  <a:txBody>
                    <a:bodyPr/>
                    <a:lstStyle/>
                    <a:p>
                      <a:pPr algn="l" fontAlgn="ctr"/>
                      <a:r>
                        <a:rPr lang="en-US" sz="800" b="0" i="0" u="none" strike="noStrike">
                          <a:solidFill>
                            <a:srgbClr val="000000"/>
                          </a:solidFill>
                          <a:latin typeface="Arial"/>
                        </a:rPr>
                        <a:t>Preliminary Plans/Outlines/Prototypes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l" fontAlgn="ctr"/>
                      <a:r>
                        <a:rPr lang="en-US" sz="800" b="0" i="0" u="none" strike="noStrike">
                          <a:solidFill>
                            <a:srgbClr val="000000"/>
                          </a:solidFill>
                          <a:latin typeface="Arial"/>
                        </a:rPr>
                        <a:t>Checklists</a:t>
                      </a: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gridSpan="2">
                  <a:txBody>
                    <a:bodyPr/>
                    <a:lstStyle/>
                    <a:p>
                      <a:pPr algn="ctr"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r>
              <a:tr h="82762">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3">
                  <a:txBody>
                    <a:bodyPr/>
                    <a:lstStyle/>
                    <a:p>
                      <a:pPr algn="l" fontAlgn="ctr"/>
                      <a:r>
                        <a:rPr lang="en-US" sz="800" b="0" i="0" u="none" strike="noStrike">
                          <a:solidFill>
                            <a:srgbClr val="000000"/>
                          </a:solidFill>
                          <a:latin typeface="Arial"/>
                        </a:rPr>
                        <a:t>Rough Drafts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l" fontAlgn="ctr"/>
                      <a:r>
                        <a:rPr lang="en-US" sz="800" b="0" i="0" u="none" strike="noStrike">
                          <a:solidFill>
                            <a:srgbClr val="000000"/>
                          </a:solidFill>
                          <a:latin typeface="Arial"/>
                        </a:rPr>
                        <a:t>Concept Maps</a:t>
                      </a: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gridSpan="2">
                  <a:txBody>
                    <a:bodyPr/>
                    <a:lstStyle/>
                    <a:p>
                      <a:pPr algn="ctr"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r>
              <a:tr h="82762">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3">
                  <a:txBody>
                    <a:bodyPr/>
                    <a:lstStyle/>
                    <a:p>
                      <a:pPr algn="l" fontAlgn="ctr"/>
                      <a:r>
                        <a:rPr lang="en-US" sz="800" b="0" i="0" u="none" strike="noStrike">
                          <a:solidFill>
                            <a:srgbClr val="000000"/>
                          </a:solidFill>
                          <a:latin typeface="Arial"/>
                        </a:rPr>
                        <a:t>Online Tests/Exams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gridSpan="2">
                  <a:txBody>
                    <a:bodyPr/>
                    <a:lstStyle/>
                    <a:p>
                      <a:pPr algn="l" fontAlgn="ctr"/>
                      <a:r>
                        <a:rPr lang="en-US" sz="800" b="0" i="0" u="none" strike="noStrike">
                          <a:solidFill>
                            <a:srgbClr val="000000"/>
                          </a:solidFill>
                          <a:latin typeface="Arial"/>
                        </a:rPr>
                        <a:t>Other:</a:t>
                      </a: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gridSpan="2">
                  <a:txBody>
                    <a:bodyPr/>
                    <a:lstStyle/>
                    <a:p>
                      <a:pPr algn="ctr"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78820">
                <a:tc gridSpan="9">
                  <a:txBody>
                    <a:bodyPr/>
                    <a:lstStyle/>
                    <a:p>
                      <a:pPr algn="ctr"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1778">
                <a:tc>
                  <a:txBody>
                    <a:bodyPr/>
                    <a:lstStyle/>
                    <a:p>
                      <a:pPr algn="ctr" fontAlgn="ctr"/>
                      <a:r>
                        <a:rPr lang="en-US" sz="800" b="1" i="0" u="none" strike="noStrike">
                          <a:solidFill>
                            <a:srgbClr val="000000"/>
                          </a:solidFill>
                          <a:latin typeface="Arial"/>
                        </a:rPr>
                        <a:t>Summative Assessments</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3" gridSpan="3">
                  <a:txBody>
                    <a:bodyPr/>
                    <a:lstStyle/>
                    <a:p>
                      <a:pPr algn="l" fontAlgn="t"/>
                      <a:r>
                        <a:rPr lang="en-US" sz="800" b="0" i="0" u="none" strike="noStrike">
                          <a:solidFill>
                            <a:srgbClr val="000000"/>
                          </a:solidFill>
                          <a:latin typeface="Arial"/>
                        </a:rPr>
                        <a:t>Written Product(s), with rubric:</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hMerge="1">
                  <a:txBody>
                    <a:bodyPr/>
                    <a:lstStyle/>
                    <a:p>
                      <a:endParaRPr lang="en-US"/>
                    </a:p>
                  </a:txBody>
                  <a:tcPr/>
                </a:tc>
                <a:tc rowSpan="3" hMerge="1">
                  <a:txBody>
                    <a:bodyPr/>
                    <a:lstStyle/>
                    <a:p>
                      <a:endParaRPr lang="en-US"/>
                    </a:p>
                  </a:txBody>
                  <a:tcPr/>
                </a:tc>
                <a:tc rowSpan="3">
                  <a:txBody>
                    <a:bodyPr/>
                    <a:lstStyle/>
                    <a:p>
                      <a:pPr algn="l"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en-US" sz="800" b="0" i="0" u="none" strike="noStrike">
                          <a:solidFill>
                            <a:srgbClr val="000000"/>
                          </a:solidFill>
                          <a:latin typeface="Arial"/>
                        </a:rPr>
                        <a:t>Other Product(s) or Performance(s), with</a:t>
                      </a: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gridSpan="2">
                  <a:txBody>
                    <a:bodyPr/>
                    <a:lstStyle/>
                    <a:p>
                      <a:pPr algn="ctr"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r>
              <a:tr h="78820">
                <a:tc>
                  <a:txBody>
                    <a:bodyPr/>
                    <a:lstStyle/>
                    <a:p>
                      <a:pPr algn="ctr" fontAlgn="ctr"/>
                      <a:r>
                        <a:rPr lang="en-US" sz="800" b="0" i="0" u="none" strike="noStrike">
                          <a:solidFill>
                            <a:srgbClr val="000000"/>
                          </a:solidFill>
                          <a:latin typeface="Arial"/>
                        </a:rPr>
                        <a:t>(End of Project)</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a:txBody>
                    <a:bodyPr/>
                    <a:lstStyle/>
                    <a:p>
                      <a:pPr algn="l" fontAlgn="ctr"/>
                      <a:r>
                        <a:rPr lang="en-US" sz="800" b="0" i="0" u="none" strike="noStrike">
                          <a:solidFill>
                            <a:srgbClr val="000000"/>
                          </a:solidFill>
                          <a:latin typeface="Arial"/>
                        </a:rPr>
                        <a:t>rubric:_</a:t>
                      </a: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algn="l"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800" b="0" i="0" u="none" strike="noStrike">
                          <a:solidFill>
                            <a:srgbClr val="000000"/>
                          </a:solidFill>
                          <a:latin typeface="Arial"/>
                        </a:rPr>
                        <a:t> </a:t>
                      </a:r>
                    </a:p>
                  </a:txBody>
                  <a:tcPr marL="2438" marR="2438" marT="2438"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82762">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latin typeface="Arial"/>
                        </a:rPr>
                        <a:t> </a:t>
                      </a:r>
                    </a:p>
                  </a:txBody>
                  <a:tcPr marL="2438" marR="2438" marT="243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5" gridSpan="3">
                  <a:txBody>
                    <a:bodyPr/>
                    <a:lstStyle/>
                    <a:p>
                      <a:pPr algn="l" fontAlgn="t"/>
                      <a:r>
                        <a:rPr lang="en-US" sz="800" b="0" i="0" u="none" strike="noStrike" dirty="0">
                          <a:solidFill>
                            <a:srgbClr val="000000"/>
                          </a:solidFill>
                          <a:latin typeface="Arial"/>
                        </a:rPr>
                        <a:t>Oral Presentation, with rubric</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tc rowSpan="5" hMerge="1">
                  <a:txBody>
                    <a:bodyPr/>
                    <a:lstStyle/>
                    <a:p>
                      <a:endParaRPr lang="en-US"/>
                    </a:p>
                  </a:txBody>
                  <a:tcPr/>
                </a:tc>
                <a:tc rowSpan="5">
                  <a:txBody>
                    <a:bodyPr/>
                    <a:lstStyle/>
                    <a:p>
                      <a:pPr algn="ctr"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gridSpan="2">
                  <a:txBody>
                    <a:bodyPr/>
                    <a:lstStyle/>
                    <a:p>
                      <a:pPr algn="l" fontAlgn="t"/>
                      <a:r>
                        <a:rPr lang="en-US" sz="800" b="0" i="0" u="none" strike="noStrike">
                          <a:solidFill>
                            <a:srgbClr val="000000"/>
                          </a:solidFill>
                          <a:latin typeface="Arial"/>
                        </a:rPr>
                        <a:t>Peer Evaluation</a:t>
                      </a:r>
                    </a:p>
                  </a:txBody>
                  <a:tcPr marL="2438" marR="2438" marT="243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tc rowSpan="5" gridSpan="2">
                  <a:txBody>
                    <a:bodyPr/>
                    <a:lstStyle/>
                    <a:p>
                      <a:pPr algn="ctr"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3">
                  <a:txBody>
                    <a:bodyPr/>
                    <a:lstStyle/>
                    <a:p>
                      <a:pPr algn="l" fontAlgn="ctr"/>
                      <a:r>
                        <a:rPr lang="en-US" sz="800" b="0" i="0" u="none" strike="noStrike">
                          <a:solidFill>
                            <a:srgbClr val="000000"/>
                          </a:solidFill>
                          <a:latin typeface="Arial"/>
                        </a:rPr>
                        <a:t>Multiple Choice/Short Answer Test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l" fontAlgn="ctr"/>
                      <a:r>
                        <a:rPr lang="en-US" sz="800" b="0" i="0" u="none" strike="noStrike">
                          <a:solidFill>
                            <a:srgbClr val="000000"/>
                          </a:solidFill>
                          <a:latin typeface="Arial"/>
                        </a:rPr>
                        <a:t>Self-Evaluation</a:t>
                      </a: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gridSpan="2">
                  <a:txBody>
                    <a:bodyPr/>
                    <a:lstStyle/>
                    <a:p>
                      <a:pPr algn="ctr" fontAlgn="ctr"/>
                      <a:r>
                        <a:rPr lang="en-US" sz="800" b="0" i="0" u="none" strike="noStrike">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r>
              <a:tr h="82762">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78820">
                <a:tc>
                  <a:txBody>
                    <a:bodyPr/>
                    <a:lstStyle/>
                    <a:p>
                      <a:pPr algn="l" fontAlgn="t"/>
                      <a:r>
                        <a:rPr lang="en-US" sz="800" b="0" i="0" u="none" strike="noStrike">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3">
                  <a:txBody>
                    <a:bodyPr/>
                    <a:lstStyle/>
                    <a:p>
                      <a:pPr algn="l" fontAlgn="ctr"/>
                      <a:r>
                        <a:rPr lang="en-US" sz="800" b="0" i="0" u="none" strike="noStrike" dirty="0">
                          <a:solidFill>
                            <a:srgbClr val="000000"/>
                          </a:solidFill>
                          <a:latin typeface="Arial"/>
                        </a:rPr>
                        <a:t>Essay Test</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800" b="0" i="0" u="none" strike="noStrike">
                          <a:solidFill>
                            <a:srgbClr val="000000"/>
                          </a:solidFill>
                          <a:latin typeface="Arial"/>
                        </a:rPr>
                        <a:t> </a:t>
                      </a:r>
                    </a:p>
                  </a:txBody>
                  <a:tcPr marL="2438" marR="2438" marT="2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l" fontAlgn="ctr"/>
                      <a:r>
                        <a:rPr lang="en-US" sz="800" b="0" i="0" u="none" strike="noStrike" dirty="0" smtClean="0">
                          <a:solidFill>
                            <a:srgbClr val="000000"/>
                          </a:solidFill>
                          <a:latin typeface="Arial"/>
                        </a:rPr>
                        <a:t>Senior Exit Project Rubric</a:t>
                      </a:r>
                      <a:endParaRPr lang="en-US" sz="800" b="0" i="0" u="none" strike="noStrike" dirty="0">
                        <a:solidFill>
                          <a:srgbClr val="000000"/>
                        </a:solidFill>
                        <a:latin typeface="Arial"/>
                      </a:endParaRPr>
                    </a:p>
                  </a:txBody>
                  <a:tcPr marL="2438" marR="2438" marT="24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FF0000"/>
                          </a:solidFill>
                          <a:latin typeface="Arial"/>
                        </a:rPr>
                        <a:t>√</a:t>
                      </a:r>
                    </a:p>
                    <a:p>
                      <a:pPr algn="ctr" fontAlgn="ctr"/>
                      <a:r>
                        <a:rPr lang="en-US" sz="800" b="0" i="0" u="none" strike="noStrike" dirty="0">
                          <a:solidFill>
                            <a:srgbClr val="000000"/>
                          </a:solidFill>
                          <a:latin typeface="Arial"/>
                        </a:rPr>
                        <a:t> </a:t>
                      </a:r>
                    </a:p>
                  </a:txBody>
                  <a:tcPr marL="2438" marR="2438" marT="2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r>
              <a:tr h="82762">
                <a:tc>
                  <a:txBody>
                    <a:bodyPr/>
                    <a:lstStyle/>
                    <a:p>
                      <a:pPr algn="l" fontAlgn="t"/>
                      <a:r>
                        <a:rPr lang="en-US" sz="800" b="0" i="0" u="none" strike="noStrike" dirty="0">
                          <a:solidFill>
                            <a:srgbClr val="000000"/>
                          </a:solidFill>
                          <a:latin typeface="Calibri"/>
                        </a:rPr>
                        <a:t> </a:t>
                      </a:r>
                    </a:p>
                  </a:txBody>
                  <a:tcPr marL="2438" marR="2438" marT="2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52400"/>
          <a:ext cx="8229599" cy="5964306"/>
        </p:xfrm>
        <a:graphic>
          <a:graphicData uri="http://schemas.openxmlformats.org/drawingml/2006/table">
            <a:tbl>
              <a:tblPr/>
              <a:tblGrid>
                <a:gridCol w="1043755"/>
                <a:gridCol w="1503592"/>
                <a:gridCol w="1497021"/>
                <a:gridCol w="1599937"/>
                <a:gridCol w="1292647"/>
                <a:gridCol w="1292647"/>
              </a:tblGrid>
              <a:tr h="269508">
                <a:tc>
                  <a:txBody>
                    <a:bodyPr/>
                    <a:lstStyle/>
                    <a:p>
                      <a:pPr marL="0" marR="0">
                        <a:lnSpc>
                          <a:spcPts val="1200"/>
                        </a:lnSpc>
                        <a:spcBef>
                          <a:spcPts val="600"/>
                        </a:spcBef>
                        <a:spcAft>
                          <a:spcPts val="600"/>
                        </a:spcAft>
                        <a:tabLst>
                          <a:tab pos="228600" algn="l"/>
                          <a:tab pos="457200" algn="l"/>
                        </a:tabLst>
                      </a:pPr>
                      <a:endParaRPr lang="en-US" sz="800" b="1" dirty="0">
                        <a:solidFill>
                          <a:srgbClr val="FFFFFF"/>
                        </a:solidFill>
                        <a:latin typeface="Arial"/>
                        <a:ea typeface="Times New Roman"/>
                        <a:cs typeface="Times New Roman"/>
                      </a:endParaRPr>
                    </a:p>
                  </a:txBody>
                  <a:tcPr marL="11245" marR="11245" marT="11245" marB="112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marL="0" marR="0">
                        <a:spcBef>
                          <a:spcPts val="600"/>
                        </a:spcBef>
                        <a:spcAft>
                          <a:spcPts val="600"/>
                        </a:spcAft>
                      </a:pPr>
                      <a:r>
                        <a:rPr lang="en-US" sz="800" b="1" dirty="0" smtClean="0">
                          <a:solidFill>
                            <a:srgbClr val="FFFFFF"/>
                          </a:solidFill>
                          <a:latin typeface="Arial"/>
                          <a:ea typeface="Times New Roman"/>
                          <a:cs typeface="Tahoma"/>
                        </a:rPr>
                        <a:t>Exemplary (4)</a:t>
                      </a:r>
                      <a:endParaRPr lang="en-US" sz="800" b="1" dirty="0">
                        <a:solidFill>
                          <a:srgbClr val="FFFFFF"/>
                        </a:solidFill>
                        <a:latin typeface="Arial"/>
                        <a:ea typeface="Times New Roman"/>
                        <a:cs typeface="Tahoma"/>
                      </a:endParaRPr>
                    </a:p>
                  </a:txBody>
                  <a:tcPr marL="11245" marR="11245" marT="11245" marB="112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marL="0" marR="0">
                        <a:spcBef>
                          <a:spcPts val="600"/>
                        </a:spcBef>
                        <a:spcAft>
                          <a:spcPts val="600"/>
                        </a:spcAft>
                      </a:pPr>
                      <a:r>
                        <a:rPr lang="en-US" sz="800" b="1" dirty="0" smtClean="0">
                          <a:solidFill>
                            <a:srgbClr val="FFFFFF"/>
                          </a:solidFill>
                          <a:latin typeface="Arial"/>
                          <a:ea typeface="Times New Roman"/>
                          <a:cs typeface="Tahoma"/>
                        </a:rPr>
                        <a:t>Accomplished (3)</a:t>
                      </a:r>
                      <a:endParaRPr lang="en-US" sz="800" b="1" dirty="0">
                        <a:solidFill>
                          <a:srgbClr val="FFFFFF"/>
                        </a:solidFill>
                        <a:latin typeface="Arial"/>
                        <a:ea typeface="Times New Roman"/>
                        <a:cs typeface="Tahoma"/>
                      </a:endParaRPr>
                    </a:p>
                  </a:txBody>
                  <a:tcPr marL="11245" marR="11245" marT="11245" marB="112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marL="0" marR="0">
                        <a:spcBef>
                          <a:spcPts val="600"/>
                        </a:spcBef>
                        <a:spcAft>
                          <a:spcPts val="600"/>
                        </a:spcAft>
                      </a:pPr>
                      <a:r>
                        <a:rPr lang="en-US" sz="800" b="1" dirty="0" smtClean="0">
                          <a:solidFill>
                            <a:srgbClr val="FFFFFF"/>
                          </a:solidFill>
                          <a:latin typeface="Arial"/>
                          <a:ea typeface="Times New Roman"/>
                          <a:cs typeface="Tahoma"/>
                        </a:rPr>
                        <a:t>Developing (2)</a:t>
                      </a:r>
                      <a:endParaRPr lang="en-US" sz="800" b="1" dirty="0">
                        <a:solidFill>
                          <a:srgbClr val="FFFFFF"/>
                        </a:solidFill>
                        <a:latin typeface="Arial"/>
                        <a:ea typeface="Times New Roman"/>
                        <a:cs typeface="Tahoma"/>
                      </a:endParaRPr>
                    </a:p>
                  </a:txBody>
                  <a:tcPr marL="11245" marR="11245" marT="11245" marB="112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marL="0" marR="0">
                        <a:spcBef>
                          <a:spcPts val="600"/>
                        </a:spcBef>
                        <a:spcAft>
                          <a:spcPts val="600"/>
                        </a:spcAft>
                      </a:pPr>
                      <a:r>
                        <a:rPr lang="en-US" sz="800" b="1" dirty="0">
                          <a:solidFill>
                            <a:srgbClr val="FFFFFF"/>
                          </a:solidFill>
                          <a:latin typeface="Arial"/>
                          <a:ea typeface="Times New Roman"/>
                          <a:cs typeface="Tahoma"/>
                        </a:rPr>
                        <a:t>Needs </a:t>
                      </a:r>
                      <a:r>
                        <a:rPr lang="en-US" sz="800" b="1" dirty="0" smtClean="0">
                          <a:solidFill>
                            <a:srgbClr val="FFFFFF"/>
                          </a:solidFill>
                          <a:latin typeface="Arial"/>
                          <a:ea typeface="Times New Roman"/>
                          <a:cs typeface="Tahoma"/>
                        </a:rPr>
                        <a:t>Attention (1)</a:t>
                      </a:r>
                      <a:endParaRPr lang="en-US" sz="800" b="1" dirty="0">
                        <a:solidFill>
                          <a:srgbClr val="FFFFFF"/>
                        </a:solidFill>
                        <a:latin typeface="Arial"/>
                        <a:ea typeface="Times New Roman"/>
                        <a:cs typeface="Tahoma"/>
                      </a:endParaRPr>
                    </a:p>
                  </a:txBody>
                  <a:tcPr marL="11245" marR="11245" marT="11245" marB="112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marL="0" marR="0" algn="ctr">
                        <a:spcBef>
                          <a:spcPts val="600"/>
                        </a:spcBef>
                        <a:spcAft>
                          <a:spcPts val="600"/>
                        </a:spcAft>
                      </a:pPr>
                      <a:r>
                        <a:rPr lang="en-US" sz="800" b="1" dirty="0" smtClean="0">
                          <a:solidFill>
                            <a:srgbClr val="FFFFFF"/>
                          </a:solidFill>
                          <a:latin typeface="Arial"/>
                          <a:ea typeface="Times New Roman"/>
                          <a:cs typeface="Tahoma"/>
                        </a:rPr>
                        <a:t>Score</a:t>
                      </a:r>
                      <a:endParaRPr lang="en-US" sz="800" b="1" dirty="0">
                        <a:solidFill>
                          <a:srgbClr val="FFFFFF"/>
                        </a:solidFill>
                        <a:latin typeface="Arial"/>
                        <a:ea typeface="Times New Roman"/>
                        <a:cs typeface="Tahoma"/>
                      </a:endParaRPr>
                    </a:p>
                  </a:txBody>
                  <a:tcPr marL="11245" marR="11245" marT="11245" marB="112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r>
              <a:tr h="927250">
                <a:tc>
                  <a:txBody>
                    <a:bodyPr/>
                    <a:lstStyle/>
                    <a:p>
                      <a:pPr marL="0" marR="0">
                        <a:spcBef>
                          <a:spcPts val="600"/>
                        </a:spcBef>
                        <a:spcAft>
                          <a:spcPts val="600"/>
                        </a:spcAft>
                      </a:pPr>
                      <a:r>
                        <a:rPr lang="en-US" sz="800" b="1" dirty="0" smtClean="0">
                          <a:solidFill>
                            <a:srgbClr val="000000"/>
                          </a:solidFill>
                          <a:latin typeface="Arial"/>
                          <a:ea typeface="Times New Roman"/>
                          <a:cs typeface="Tahoma"/>
                        </a:rPr>
                        <a:t>News Report Content </a:t>
                      </a:r>
                      <a:endParaRPr lang="en-US" sz="800" dirty="0">
                        <a:solidFill>
                          <a:srgbClr val="000000"/>
                        </a:solidFill>
                        <a:latin typeface="Arial"/>
                        <a:ea typeface="Times New Roman"/>
                        <a:cs typeface="Tahoma"/>
                      </a:endParaRP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Content is accurate and up-to-date, uses a consistent tone, and has no grammatical or spelling errors. All content is written for the web with clear, concise language.</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Content is accurate and up-to-date and uses a consistent tone, but it has a few grammatical or spelling errors. Most of the content is written with clear, concise language.</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Content is mostly accurate and up-to-date but does not use a consistent tone. Content has a number of grammatical or spelling errors and is neither very clear nor concise.</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Content is inaccurate and inconsistent, contains many grammatical or spelling errors, and is not at all clear or concise.</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smtClean="0">
                          <a:solidFill>
                            <a:srgbClr val="FF0000"/>
                          </a:solidFill>
                          <a:latin typeface="Arial"/>
                          <a:ea typeface="Times New Roman"/>
                          <a:cs typeface="Tahoma"/>
                        </a:rPr>
                        <a:t>?</a:t>
                      </a:r>
                      <a:endParaRPr lang="en-US" sz="1200" dirty="0">
                        <a:solidFill>
                          <a:srgbClr val="FF0000"/>
                        </a:solidFill>
                        <a:latin typeface="Arial"/>
                        <a:ea typeface="Times New Roman"/>
                        <a:cs typeface="Tahoma"/>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3946">
                <a:tc>
                  <a:txBody>
                    <a:bodyPr/>
                    <a:lstStyle/>
                    <a:p>
                      <a:pPr marL="0" marR="0">
                        <a:spcBef>
                          <a:spcPts val="600"/>
                        </a:spcBef>
                        <a:spcAft>
                          <a:spcPts val="600"/>
                        </a:spcAft>
                      </a:pPr>
                      <a:r>
                        <a:rPr lang="en-US" sz="800" b="1" dirty="0">
                          <a:solidFill>
                            <a:srgbClr val="000000"/>
                          </a:solidFill>
                          <a:latin typeface="Arial"/>
                          <a:ea typeface="Times New Roman"/>
                          <a:cs typeface="Tahoma"/>
                        </a:rPr>
                        <a:t>Graphics and Media</a:t>
                      </a:r>
                      <a:endParaRPr lang="en-US" sz="800" dirty="0">
                        <a:solidFill>
                          <a:srgbClr val="000000"/>
                        </a:solidFill>
                        <a:latin typeface="Arial"/>
                        <a:ea typeface="Times New Roman"/>
                        <a:cs typeface="Tahoma"/>
                      </a:endParaRP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00000"/>
                          </a:solidFill>
                          <a:latin typeface="Arial"/>
                          <a:ea typeface="Times New Roman"/>
                          <a:cs typeface="Tahoma"/>
                        </a:rPr>
                        <a:t>Graphics, multimedia, and fonts are relevant, tasteful, and effective in supporting the site. All elements are in the proper format, tagged appropriately, and optimized for the web.</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Graphics, multimedia, and fonts are relevant and used tastefully. They support the site quite effectively. Most elements are in the proper format, tagged appropriately, and optimized for the web.</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00000"/>
                          </a:solidFill>
                          <a:latin typeface="Arial"/>
                          <a:ea typeface="Times New Roman"/>
                          <a:cs typeface="Tahoma"/>
                        </a:rPr>
                        <a:t>Too many or too few graphics, multimedia, and fonts are used. Some elements are not relevant or not used tastefully to effectively support the site. Some elements are not in the proper format, not tagged appropriately, or not optimized for the web. </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Graphics and multimedia are missing, irrelevant, or distracting to the site. Elements are not in the proper format, not tagged, or not optimized for the web.</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smtClean="0">
                          <a:solidFill>
                            <a:srgbClr val="FF0000"/>
                          </a:solidFill>
                          <a:latin typeface="Arial"/>
                          <a:ea typeface="Times New Roman"/>
                          <a:cs typeface="Tahoma"/>
                        </a:rPr>
                        <a:t>?</a:t>
                      </a:r>
                      <a:endParaRPr lang="en-US" sz="1200" dirty="0">
                        <a:solidFill>
                          <a:srgbClr val="FF0000"/>
                        </a:solidFill>
                        <a:latin typeface="Arial"/>
                        <a:ea typeface="Times New Roman"/>
                        <a:cs typeface="Tahoma"/>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232">
                <a:tc>
                  <a:txBody>
                    <a:bodyPr/>
                    <a:lstStyle/>
                    <a:p>
                      <a:pPr marL="0" marR="0">
                        <a:spcBef>
                          <a:spcPts val="600"/>
                        </a:spcBef>
                        <a:spcAft>
                          <a:spcPts val="600"/>
                        </a:spcAft>
                      </a:pPr>
                      <a:r>
                        <a:rPr lang="en-US" sz="800" b="1" dirty="0">
                          <a:solidFill>
                            <a:srgbClr val="000000"/>
                          </a:solidFill>
                          <a:latin typeface="Arial"/>
                          <a:ea typeface="Times New Roman"/>
                          <a:cs typeface="Tahoma"/>
                        </a:rPr>
                        <a:t>Visual Design</a:t>
                      </a:r>
                      <a:endParaRPr lang="en-US" sz="800" dirty="0">
                        <a:solidFill>
                          <a:srgbClr val="000000"/>
                        </a:solidFill>
                        <a:latin typeface="Arial"/>
                        <a:ea typeface="Times New Roman"/>
                        <a:cs typeface="Tahoma"/>
                      </a:endParaRP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Look and feel of website is visually appealing, professional, and consistent throughout. Much time and effort went into the planning and design, and the site clearly represents the client’s color scheme and branding.</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00000"/>
                          </a:solidFill>
                          <a:latin typeface="Arial"/>
                          <a:ea typeface="Times New Roman"/>
                          <a:cs typeface="Tahoma"/>
                        </a:rPr>
                        <a:t>Look and feel of website is visually appealing and professional, but not consistent throughout. Time and effort went into the planning and design, and the site somewhat represents the client’s color scheme and branding.</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Look and feel of website is somewhat appealing but not professional looking or consistent. Not much effort went into the planning and design, and the site does not represent the client.</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800">
                          <a:solidFill>
                            <a:srgbClr val="000000"/>
                          </a:solidFill>
                          <a:latin typeface="Arial"/>
                          <a:ea typeface="Times New Roman"/>
                          <a:cs typeface="Tahoma"/>
                        </a:rPr>
                        <a:t>Look and feel of website is not at all appealing or professional. Little effort went into the planning and design, and the site does not represent the client.</a:t>
                      </a:r>
                    </a:p>
                  </a:txBody>
                  <a:tcPr marL="7584" marR="7584" marT="7584" marB="7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smtClean="0">
                          <a:solidFill>
                            <a:srgbClr val="FF0000"/>
                          </a:solidFill>
                          <a:latin typeface="Arial"/>
                          <a:ea typeface="Times New Roman"/>
                          <a:cs typeface="Tahoma"/>
                        </a:rPr>
                        <a:t>?</a:t>
                      </a:r>
                      <a:endParaRPr lang="en-US" sz="1200" dirty="0">
                        <a:solidFill>
                          <a:srgbClr val="FF0000"/>
                        </a:solidFill>
                        <a:latin typeface="Arial"/>
                        <a:ea typeface="Times New Roman"/>
                        <a:cs typeface="Tahoma"/>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660">
                <a:tc>
                  <a:txBody>
                    <a:bodyPr/>
                    <a:lstStyle/>
                    <a:p>
                      <a:pPr marL="0" marR="0">
                        <a:spcBef>
                          <a:spcPts val="600"/>
                        </a:spcBef>
                        <a:spcAft>
                          <a:spcPts val="1200"/>
                        </a:spcAft>
                        <a:tabLst>
                          <a:tab pos="685800" algn="l"/>
                          <a:tab pos="1028700" algn="l"/>
                          <a:tab pos="2743200" algn="l"/>
                          <a:tab pos="2971800" algn="l"/>
                        </a:tabLst>
                      </a:pPr>
                      <a:r>
                        <a:rPr lang="en-US" sz="900" b="1" i="0" dirty="0" smtClean="0">
                          <a:solidFill>
                            <a:schemeClr val="tx1"/>
                          </a:solidFill>
                          <a:latin typeface="Arial"/>
                          <a:ea typeface="Times New Roman"/>
                          <a:cs typeface="Tahoma"/>
                        </a:rPr>
                        <a:t>Technical Skill Acquisition Evidence</a:t>
                      </a:r>
                      <a:r>
                        <a:rPr lang="en-US" sz="900" b="1" i="0" dirty="0">
                          <a:solidFill>
                            <a:schemeClr val="tx1"/>
                          </a:solidFill>
                          <a:latin typeface="Arial"/>
                          <a:ea typeface="Times New Roman"/>
                          <a:cs typeface="Tahoma"/>
                        </a:rPr>
                        <a:t>, Examples, and Explanations</a:t>
                      </a: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1200"/>
                        </a:spcAft>
                        <a:tabLst>
                          <a:tab pos="685800" algn="l"/>
                          <a:tab pos="1028700" algn="l"/>
                          <a:tab pos="2743200" algn="l"/>
                          <a:tab pos="2971800" algn="l"/>
                        </a:tabLst>
                      </a:pPr>
                      <a:r>
                        <a:rPr lang="en-US" sz="900" i="0" dirty="0">
                          <a:solidFill>
                            <a:schemeClr val="tx1"/>
                          </a:solidFill>
                          <a:latin typeface="Arial"/>
                          <a:ea typeface="Times New Roman"/>
                          <a:cs typeface="Times New Roman"/>
                        </a:rPr>
                        <a:t>All of the research, evidence, and </a:t>
                      </a:r>
                      <a:r>
                        <a:rPr lang="en-US" sz="900" i="0" dirty="0" smtClean="0">
                          <a:solidFill>
                            <a:schemeClr val="tx1"/>
                          </a:solidFill>
                          <a:latin typeface="Arial"/>
                          <a:ea typeface="Times New Roman"/>
                          <a:cs typeface="Times New Roman"/>
                        </a:rPr>
                        <a:t>information </a:t>
                      </a:r>
                      <a:r>
                        <a:rPr lang="en-US" sz="900" i="0" dirty="0">
                          <a:solidFill>
                            <a:schemeClr val="tx1"/>
                          </a:solidFill>
                          <a:latin typeface="Arial"/>
                          <a:ea typeface="Times New Roman"/>
                          <a:cs typeface="Times New Roman"/>
                        </a:rPr>
                        <a:t>provided is specific, accurate, and relevant and shows how the </a:t>
                      </a:r>
                      <a:r>
                        <a:rPr lang="en-US" sz="900" i="0" dirty="0" smtClean="0">
                          <a:solidFill>
                            <a:schemeClr val="tx1"/>
                          </a:solidFill>
                          <a:latin typeface="Arial"/>
                          <a:ea typeface="Times New Roman"/>
                          <a:cs typeface="Times New Roman"/>
                        </a:rPr>
                        <a:t>individual </a:t>
                      </a:r>
                      <a:r>
                        <a:rPr lang="en-US" sz="900" i="0" dirty="0">
                          <a:solidFill>
                            <a:schemeClr val="tx1"/>
                          </a:solidFill>
                          <a:latin typeface="Arial"/>
                          <a:ea typeface="Times New Roman"/>
                          <a:cs typeface="Times New Roman"/>
                        </a:rPr>
                        <a:t>has </a:t>
                      </a:r>
                      <a:r>
                        <a:rPr lang="en-US" sz="900" i="0" dirty="0" smtClean="0">
                          <a:solidFill>
                            <a:schemeClr val="tx1"/>
                          </a:solidFill>
                          <a:latin typeface="Arial"/>
                          <a:ea typeface="Times New Roman"/>
                          <a:cs typeface="Times New Roman"/>
                        </a:rPr>
                        <a:t>gained </a:t>
                      </a:r>
                      <a:r>
                        <a:rPr lang="en-US" sz="900" i="0" baseline="0" dirty="0" smtClean="0">
                          <a:solidFill>
                            <a:schemeClr val="tx1"/>
                          </a:solidFill>
                          <a:latin typeface="Arial"/>
                          <a:ea typeface="Times New Roman"/>
                          <a:cs typeface="Times New Roman"/>
                        </a:rPr>
                        <a:t>skills needed to gain entry level technical employment.</a:t>
                      </a: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1200"/>
                        </a:spcAft>
                        <a:tabLst>
                          <a:tab pos="685800" algn="l"/>
                          <a:tab pos="1028700" algn="l"/>
                          <a:tab pos="2743200" algn="l"/>
                          <a:tab pos="2971800" algn="l"/>
                        </a:tabLst>
                      </a:pPr>
                      <a:r>
                        <a:rPr lang="en-US" sz="900" i="0" dirty="0">
                          <a:solidFill>
                            <a:schemeClr val="tx1"/>
                          </a:solidFill>
                          <a:latin typeface="Arial"/>
                          <a:ea typeface="Times New Roman"/>
                          <a:cs typeface="Times New Roman"/>
                        </a:rPr>
                        <a:t>Most of the research, </a:t>
                      </a:r>
                      <a:r>
                        <a:rPr lang="en-US" sz="900" i="0" dirty="0" smtClean="0">
                          <a:solidFill>
                            <a:schemeClr val="tx1"/>
                          </a:solidFill>
                          <a:latin typeface="Arial"/>
                          <a:ea typeface="Times New Roman"/>
                          <a:cs typeface="Times New Roman"/>
                        </a:rPr>
                        <a:t>evidence, and information provided is specific, accurate, and relevant and shows how the individual has gained </a:t>
                      </a:r>
                      <a:r>
                        <a:rPr lang="en-US" sz="900" i="0" baseline="0" dirty="0" smtClean="0">
                          <a:solidFill>
                            <a:schemeClr val="tx1"/>
                          </a:solidFill>
                          <a:latin typeface="Arial"/>
                          <a:ea typeface="Times New Roman"/>
                          <a:cs typeface="Times New Roman"/>
                        </a:rPr>
                        <a:t>skills needed to gain entry level technical employment.</a:t>
                      </a: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1200"/>
                        </a:spcAft>
                        <a:tabLst>
                          <a:tab pos="685800" algn="l"/>
                          <a:tab pos="1028700" algn="l"/>
                          <a:tab pos="2743200" algn="l"/>
                          <a:tab pos="2971800" algn="l"/>
                        </a:tabLst>
                      </a:pPr>
                      <a:r>
                        <a:rPr lang="en-US" sz="900" i="0" dirty="0">
                          <a:solidFill>
                            <a:schemeClr val="tx1"/>
                          </a:solidFill>
                          <a:latin typeface="Arial"/>
                          <a:ea typeface="Times New Roman"/>
                          <a:cs typeface="Times New Roman"/>
                        </a:rPr>
                        <a:t>Some of the research, </a:t>
                      </a:r>
                      <a:r>
                        <a:rPr lang="en-US" sz="900" i="0" dirty="0" smtClean="0">
                          <a:solidFill>
                            <a:schemeClr val="tx1"/>
                          </a:solidFill>
                          <a:latin typeface="Arial"/>
                          <a:ea typeface="Times New Roman"/>
                          <a:cs typeface="Times New Roman"/>
                        </a:rPr>
                        <a:t>evidence, and information provided is specific, accurate, and relevant and shows how the individual has gained </a:t>
                      </a:r>
                      <a:r>
                        <a:rPr lang="en-US" sz="900" i="0" baseline="0" dirty="0" smtClean="0">
                          <a:solidFill>
                            <a:schemeClr val="tx1"/>
                          </a:solidFill>
                          <a:latin typeface="Arial"/>
                          <a:ea typeface="Times New Roman"/>
                          <a:cs typeface="Times New Roman"/>
                        </a:rPr>
                        <a:t>skills needed to gain entry level technical employment.</a:t>
                      </a: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1200"/>
                        </a:spcAft>
                        <a:tabLst>
                          <a:tab pos="685800" algn="l"/>
                          <a:tab pos="1028700" algn="l"/>
                          <a:tab pos="2743200" algn="l"/>
                          <a:tab pos="2971800" algn="l"/>
                        </a:tabLst>
                      </a:pPr>
                      <a:r>
                        <a:rPr lang="en-US" sz="900" i="0" dirty="0">
                          <a:solidFill>
                            <a:schemeClr val="tx1"/>
                          </a:solidFill>
                          <a:latin typeface="Arial"/>
                          <a:ea typeface="Times New Roman"/>
                          <a:cs typeface="Times New Roman"/>
                        </a:rPr>
                        <a:t>Evidence, examples, and </a:t>
                      </a:r>
                      <a:r>
                        <a:rPr lang="en-US" sz="900" i="0" dirty="0" smtClean="0">
                          <a:solidFill>
                            <a:schemeClr val="tx1"/>
                          </a:solidFill>
                          <a:latin typeface="Arial"/>
                          <a:ea typeface="Times New Roman"/>
                          <a:cs typeface="Times New Roman"/>
                        </a:rPr>
                        <a:t>information provided is specific, accurate, and relevant and shows how the individual has gained </a:t>
                      </a:r>
                      <a:r>
                        <a:rPr lang="en-US" sz="900" i="0" baseline="0" dirty="0" smtClean="0">
                          <a:solidFill>
                            <a:schemeClr val="tx1"/>
                          </a:solidFill>
                          <a:latin typeface="Arial"/>
                          <a:ea typeface="Times New Roman"/>
                          <a:cs typeface="Times New Roman"/>
                        </a:rPr>
                        <a:t>skills needed to gain entry level technical employment.</a:t>
                      </a: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tabLst>
                          <a:tab pos="685800" algn="l"/>
                          <a:tab pos="1028700" algn="l"/>
                          <a:tab pos="2743200" algn="l"/>
                          <a:tab pos="2971800" algn="l"/>
                        </a:tabLst>
                      </a:pPr>
                      <a:r>
                        <a:rPr lang="en-US" sz="1200" i="1" dirty="0" smtClean="0">
                          <a:solidFill>
                            <a:srgbClr val="FF0000"/>
                          </a:solidFill>
                          <a:latin typeface="Arial"/>
                          <a:ea typeface="Times New Roman"/>
                          <a:cs typeface="Times New Roman"/>
                        </a:rPr>
                        <a:t>?</a:t>
                      </a:r>
                      <a:endParaRPr lang="en-US" sz="1200" i="1" dirty="0">
                        <a:solidFill>
                          <a:srgbClr val="FF0000"/>
                        </a:solidFill>
                        <a:latin typeface="Arial"/>
                        <a:ea typeface="Times New Roman"/>
                        <a:cs typeface="Times New Roman"/>
                      </a:endParaRPr>
                    </a:p>
                  </a:txBody>
                  <a:tcPr marL="27305" marR="27305" marT="27305" marB="273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660">
                <a:tc>
                  <a:txBody>
                    <a:bodyPr/>
                    <a:lstStyle/>
                    <a:p>
                      <a:pPr marL="0" marR="0" indent="0" algn="l" defTabSz="914400" rtl="0" eaLnBrk="1" fontAlgn="auto" latinLnBrk="0" hangingPunct="1">
                        <a:lnSpc>
                          <a:spcPct val="100000"/>
                        </a:lnSpc>
                        <a:spcBef>
                          <a:spcPts val="600"/>
                        </a:spcBef>
                        <a:spcAft>
                          <a:spcPts val="1200"/>
                        </a:spcAft>
                        <a:buClrTx/>
                        <a:buSzTx/>
                        <a:buFontTx/>
                        <a:buNone/>
                        <a:tabLst>
                          <a:tab pos="685800" algn="l"/>
                          <a:tab pos="1028700" algn="l"/>
                          <a:tab pos="2743200" algn="l"/>
                          <a:tab pos="2971800" algn="l"/>
                        </a:tabLst>
                        <a:defRPr/>
                      </a:pPr>
                      <a:r>
                        <a:rPr lang="en-US" sz="1000" b="1" i="0" u="none" strike="noStrike" dirty="0" smtClean="0">
                          <a:solidFill>
                            <a:srgbClr val="FF0000"/>
                          </a:solidFill>
                          <a:latin typeface="Arial"/>
                        </a:rPr>
                        <a:t> TBD</a:t>
                      </a:r>
                    </a:p>
                    <a:p>
                      <a:pPr marL="0" marR="0">
                        <a:spcBef>
                          <a:spcPts val="600"/>
                        </a:spcBef>
                        <a:spcAft>
                          <a:spcPts val="1200"/>
                        </a:spcAft>
                        <a:tabLst>
                          <a:tab pos="685800" algn="l"/>
                          <a:tab pos="1028700" algn="l"/>
                          <a:tab pos="2743200" algn="l"/>
                          <a:tab pos="2971800" algn="l"/>
                        </a:tabLst>
                      </a:pP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1200"/>
                        </a:spcAft>
                        <a:buClrTx/>
                        <a:buSzTx/>
                        <a:buFontTx/>
                        <a:buNone/>
                        <a:tabLst>
                          <a:tab pos="685800" algn="l"/>
                          <a:tab pos="1028700" algn="l"/>
                          <a:tab pos="2743200" algn="l"/>
                          <a:tab pos="2971800" algn="l"/>
                        </a:tabLst>
                        <a:defRPr/>
                      </a:pPr>
                      <a:r>
                        <a:rPr lang="en-US" sz="1000" b="1" i="0" u="none" strike="noStrike" dirty="0" smtClean="0">
                          <a:solidFill>
                            <a:srgbClr val="FF0000"/>
                          </a:solidFill>
                          <a:latin typeface="Arial"/>
                        </a:rPr>
                        <a:t> TBD</a:t>
                      </a:r>
                    </a:p>
                    <a:p>
                      <a:pPr marL="0" marR="0">
                        <a:spcBef>
                          <a:spcPts val="600"/>
                        </a:spcBef>
                        <a:spcAft>
                          <a:spcPts val="1200"/>
                        </a:spcAft>
                        <a:tabLst>
                          <a:tab pos="685800" algn="l"/>
                          <a:tab pos="1028700" algn="l"/>
                          <a:tab pos="2743200" algn="l"/>
                          <a:tab pos="2971800" algn="l"/>
                        </a:tabLst>
                      </a:pP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1200"/>
                        </a:spcAft>
                        <a:buClrTx/>
                        <a:buSzTx/>
                        <a:buFontTx/>
                        <a:buNone/>
                        <a:tabLst>
                          <a:tab pos="685800" algn="l"/>
                          <a:tab pos="1028700" algn="l"/>
                          <a:tab pos="2743200" algn="l"/>
                          <a:tab pos="2971800" algn="l"/>
                        </a:tabLst>
                        <a:defRPr/>
                      </a:pPr>
                      <a:r>
                        <a:rPr lang="en-US" sz="1000" b="1" i="0" u="none" strike="noStrike" dirty="0" smtClean="0">
                          <a:solidFill>
                            <a:srgbClr val="FF0000"/>
                          </a:solidFill>
                          <a:latin typeface="Arial"/>
                        </a:rPr>
                        <a:t> TBD</a:t>
                      </a:r>
                    </a:p>
                    <a:p>
                      <a:pPr marL="0" marR="0">
                        <a:spcBef>
                          <a:spcPts val="600"/>
                        </a:spcBef>
                        <a:spcAft>
                          <a:spcPts val="1200"/>
                        </a:spcAft>
                        <a:tabLst>
                          <a:tab pos="685800" algn="l"/>
                          <a:tab pos="1028700" algn="l"/>
                          <a:tab pos="2743200" algn="l"/>
                          <a:tab pos="2971800" algn="l"/>
                        </a:tabLst>
                      </a:pP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1200"/>
                        </a:spcAft>
                        <a:buClrTx/>
                        <a:buSzTx/>
                        <a:buFontTx/>
                        <a:buNone/>
                        <a:tabLst>
                          <a:tab pos="685800" algn="l"/>
                          <a:tab pos="1028700" algn="l"/>
                          <a:tab pos="2743200" algn="l"/>
                          <a:tab pos="2971800" algn="l"/>
                        </a:tabLst>
                        <a:defRPr/>
                      </a:pPr>
                      <a:r>
                        <a:rPr lang="en-US" sz="1000" b="1" i="0" u="none" strike="noStrike" dirty="0" smtClean="0">
                          <a:solidFill>
                            <a:srgbClr val="FF0000"/>
                          </a:solidFill>
                          <a:latin typeface="Arial"/>
                        </a:rPr>
                        <a:t> TBD</a:t>
                      </a:r>
                    </a:p>
                    <a:p>
                      <a:pPr marL="0" marR="0">
                        <a:spcBef>
                          <a:spcPts val="600"/>
                        </a:spcBef>
                        <a:spcAft>
                          <a:spcPts val="1200"/>
                        </a:spcAft>
                        <a:tabLst>
                          <a:tab pos="685800" algn="l"/>
                          <a:tab pos="1028700" algn="l"/>
                          <a:tab pos="2743200" algn="l"/>
                          <a:tab pos="2971800" algn="l"/>
                        </a:tabLst>
                      </a:pP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1200"/>
                        </a:spcAft>
                        <a:buClrTx/>
                        <a:buSzTx/>
                        <a:buFontTx/>
                        <a:buNone/>
                        <a:tabLst>
                          <a:tab pos="685800" algn="l"/>
                          <a:tab pos="1028700" algn="l"/>
                          <a:tab pos="2743200" algn="l"/>
                          <a:tab pos="2971800" algn="l"/>
                        </a:tabLst>
                        <a:defRPr/>
                      </a:pPr>
                      <a:r>
                        <a:rPr lang="en-US" sz="1000" b="1" i="0" u="none" strike="noStrike" dirty="0" smtClean="0">
                          <a:solidFill>
                            <a:srgbClr val="FF0000"/>
                          </a:solidFill>
                          <a:latin typeface="Arial"/>
                        </a:rPr>
                        <a:t> TBD</a:t>
                      </a:r>
                    </a:p>
                    <a:p>
                      <a:pPr marL="0" marR="0">
                        <a:spcBef>
                          <a:spcPts val="600"/>
                        </a:spcBef>
                        <a:spcAft>
                          <a:spcPts val="1200"/>
                        </a:spcAft>
                        <a:tabLst>
                          <a:tab pos="685800" algn="l"/>
                          <a:tab pos="1028700" algn="l"/>
                          <a:tab pos="2743200" algn="l"/>
                          <a:tab pos="2971800" algn="l"/>
                        </a:tabLst>
                      </a:pPr>
                      <a:endParaRPr lang="en-US" sz="1000" i="1" dirty="0">
                        <a:solidFill>
                          <a:schemeClr val="tx1"/>
                        </a:solidFill>
                        <a:latin typeface="Arial"/>
                        <a:ea typeface="Times New Roman"/>
                        <a:cs typeface="Times New Roman"/>
                      </a:endParaRPr>
                    </a:p>
                  </a:txBody>
                  <a:tcPr marL="27305" marR="27305" marT="27305" marB="27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tabLst>
                          <a:tab pos="685800" algn="l"/>
                          <a:tab pos="1028700" algn="l"/>
                          <a:tab pos="2743200" algn="l"/>
                          <a:tab pos="2971800" algn="l"/>
                        </a:tabLst>
                      </a:pPr>
                      <a:r>
                        <a:rPr lang="en-US" sz="1200" i="1" dirty="0" smtClean="0">
                          <a:solidFill>
                            <a:srgbClr val="FF0000"/>
                          </a:solidFill>
                          <a:latin typeface="Arial"/>
                          <a:ea typeface="Times New Roman"/>
                          <a:cs typeface="Times New Roman"/>
                        </a:rPr>
                        <a:t>?</a:t>
                      </a:r>
                      <a:endParaRPr lang="en-US" sz="1200" i="1" dirty="0">
                        <a:solidFill>
                          <a:srgbClr val="FF0000"/>
                        </a:solidFill>
                        <a:latin typeface="Arial"/>
                        <a:ea typeface="Times New Roman"/>
                        <a:cs typeface="Times New Roman"/>
                      </a:endParaRPr>
                    </a:p>
                  </a:txBody>
                  <a:tcPr marL="27305" marR="27305" marT="27305" marB="273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660">
                <a:tc gridSpan="5">
                  <a:txBody>
                    <a:bodyPr/>
                    <a:lstStyle/>
                    <a:p>
                      <a:pPr marL="0" marR="0" algn="ctr">
                        <a:spcBef>
                          <a:spcPts val="600"/>
                        </a:spcBef>
                        <a:spcAft>
                          <a:spcPts val="600"/>
                        </a:spcAft>
                      </a:pPr>
                      <a:r>
                        <a:rPr lang="en-US" sz="1400" dirty="0" smtClean="0">
                          <a:solidFill>
                            <a:srgbClr val="FF0000"/>
                          </a:solidFill>
                          <a:latin typeface="Arial"/>
                          <a:ea typeface="Times New Roman"/>
                          <a:cs typeface="Tahoma"/>
                        </a:rPr>
                        <a:t>Total</a:t>
                      </a:r>
                      <a:endParaRPr lang="en-US" sz="1400" dirty="0">
                        <a:solidFill>
                          <a:srgbClr val="FF0000"/>
                        </a:solidFill>
                        <a:latin typeface="Arial"/>
                        <a:ea typeface="Times New Roman"/>
                        <a:cs typeface="Tahoma"/>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200"/>
                        </a:spcBef>
                        <a:spcAft>
                          <a:spcPts val="200"/>
                        </a:spcAft>
                      </a:pPr>
                      <a:endParaRPr lang="en-US" sz="1400" dirty="0">
                        <a:solidFill>
                          <a:srgbClr val="000000"/>
                        </a:solidFill>
                        <a:latin typeface="Arial"/>
                        <a:ea typeface="Times New Roman"/>
                        <a:cs typeface="Tahoma"/>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ctr">
                        <a:spcBef>
                          <a:spcPts val="200"/>
                        </a:spcBef>
                        <a:spcAft>
                          <a:spcPts val="200"/>
                        </a:spcAft>
                      </a:pPr>
                      <a:endParaRPr lang="en-US" sz="1400" dirty="0">
                        <a:latin typeface="Arial"/>
                        <a:ea typeface="Times New Roman"/>
                        <a:cs typeface="Times New Roman"/>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ctr">
                        <a:spcBef>
                          <a:spcPts val="200"/>
                        </a:spcBef>
                        <a:spcAft>
                          <a:spcPts val="200"/>
                        </a:spcAft>
                      </a:pPr>
                      <a:endParaRPr lang="en-US" sz="1400" dirty="0">
                        <a:latin typeface="Arial"/>
                        <a:ea typeface="Times New Roman"/>
                        <a:cs typeface="Times New Roman"/>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ctr">
                        <a:spcBef>
                          <a:spcPts val="200"/>
                        </a:spcBef>
                        <a:spcAft>
                          <a:spcPts val="200"/>
                        </a:spcAft>
                      </a:pPr>
                      <a:endParaRPr lang="en-US" sz="1400" dirty="0">
                        <a:latin typeface="Arial"/>
                        <a:ea typeface="Times New Roman"/>
                        <a:cs typeface="Times New Roman"/>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spcBef>
                          <a:spcPts val="200"/>
                        </a:spcBef>
                        <a:spcAft>
                          <a:spcPts val="200"/>
                        </a:spcAft>
                      </a:pPr>
                      <a:r>
                        <a:rPr lang="en-US" sz="1400" dirty="0" smtClean="0">
                          <a:solidFill>
                            <a:srgbClr val="FF0000"/>
                          </a:solidFill>
                          <a:latin typeface="Arial"/>
                          <a:ea typeface="Times New Roman"/>
                          <a:cs typeface="Times New Roman"/>
                        </a:rPr>
                        <a:t> __ /</a:t>
                      </a:r>
                      <a:r>
                        <a:rPr lang="en-US" sz="1400" baseline="0" dirty="0" smtClean="0">
                          <a:solidFill>
                            <a:srgbClr val="FF0000"/>
                          </a:solidFill>
                          <a:latin typeface="Arial"/>
                          <a:ea typeface="Times New Roman"/>
                          <a:cs typeface="Times New Roman"/>
                        </a:rPr>
                        <a:t> ?</a:t>
                      </a:r>
                      <a:endParaRPr lang="en-US" sz="1400" dirty="0">
                        <a:solidFill>
                          <a:srgbClr val="FF0000"/>
                        </a:solidFill>
                        <a:latin typeface="Arial"/>
                        <a:ea typeface="Times New Roman"/>
                        <a:cs typeface="Times New Roman"/>
                      </a:endParaRPr>
                    </a:p>
                  </a:txBody>
                  <a:tcPr marL="7584" marR="7584" marT="7584" marB="7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362200" y="2590800"/>
            <a:ext cx="4038600" cy="1905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48000" y="2819400"/>
            <a:ext cx="2667000" cy="1015663"/>
          </a:xfrm>
          <a:prstGeom prst="rect">
            <a:avLst/>
          </a:prstGeom>
          <a:noFill/>
        </p:spPr>
        <p:txBody>
          <a:bodyPr wrap="square" rtlCol="0">
            <a:spAutoFit/>
          </a:bodyPr>
          <a:lstStyle/>
          <a:p>
            <a:pPr algn="ctr"/>
            <a:r>
              <a:rPr lang="en-US" sz="6000" dirty="0" smtClean="0"/>
              <a:t>Survival</a:t>
            </a:r>
            <a:endParaRPr lang="en-US" sz="6000" dirty="0"/>
          </a:p>
        </p:txBody>
      </p:sp>
      <p:sp>
        <p:nvSpPr>
          <p:cNvPr id="4" name="Oval 3"/>
          <p:cNvSpPr/>
          <p:nvPr/>
        </p:nvSpPr>
        <p:spPr>
          <a:xfrm>
            <a:off x="7086600" y="1371600"/>
            <a:ext cx="1524000" cy="1143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10400" y="1524000"/>
            <a:ext cx="1524000" cy="830997"/>
          </a:xfrm>
          <a:prstGeom prst="rect">
            <a:avLst/>
          </a:prstGeom>
          <a:noFill/>
        </p:spPr>
        <p:txBody>
          <a:bodyPr wrap="square" rtlCol="0">
            <a:spAutoFit/>
          </a:bodyPr>
          <a:lstStyle/>
          <a:p>
            <a:pPr algn="ctr"/>
            <a:r>
              <a:rPr lang="en-US" sz="1600" b="1" dirty="0" smtClean="0">
                <a:solidFill>
                  <a:srgbClr val="FF0000"/>
                </a:solidFill>
              </a:rPr>
              <a:t>English Graduation Project</a:t>
            </a:r>
            <a:endParaRPr lang="en-US" sz="1600" b="1" dirty="0">
              <a:solidFill>
                <a:srgbClr val="FF0000"/>
              </a:solidFill>
            </a:endParaRPr>
          </a:p>
        </p:txBody>
      </p:sp>
      <p:sp>
        <p:nvSpPr>
          <p:cNvPr id="6" name="TextBox 5"/>
          <p:cNvSpPr txBox="1"/>
          <p:nvPr/>
        </p:nvSpPr>
        <p:spPr>
          <a:xfrm>
            <a:off x="6553200" y="2667000"/>
            <a:ext cx="2362200" cy="1600438"/>
          </a:xfrm>
          <a:prstGeom prst="rect">
            <a:avLst/>
          </a:prstGeom>
          <a:noFill/>
        </p:spPr>
        <p:txBody>
          <a:bodyPr wrap="square" rtlCol="0">
            <a:spAutoFit/>
          </a:bodyPr>
          <a:lstStyle/>
          <a:p>
            <a:pPr algn="ctr"/>
            <a:r>
              <a:rPr lang="en-US" sz="1400" dirty="0" smtClean="0"/>
              <a:t>Demonstrate how you </a:t>
            </a:r>
            <a:r>
              <a:rPr lang="en-US" sz="1400" dirty="0"/>
              <a:t>are prepared to enter into </a:t>
            </a:r>
            <a:r>
              <a:rPr lang="en-US" sz="1400" dirty="0" smtClean="0"/>
              <a:t>post secondary education/certification training/entry level employment in support of your </a:t>
            </a:r>
            <a:r>
              <a:rPr lang="en-US" sz="1400" dirty="0"/>
              <a:t>career plan.</a:t>
            </a:r>
          </a:p>
        </p:txBody>
      </p:sp>
      <p:sp>
        <p:nvSpPr>
          <p:cNvPr id="7" name="Oval 6"/>
          <p:cNvSpPr/>
          <p:nvPr/>
        </p:nvSpPr>
        <p:spPr>
          <a:xfrm>
            <a:off x="5867400" y="4495800"/>
            <a:ext cx="15240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019800" y="4724400"/>
            <a:ext cx="1006415" cy="338554"/>
          </a:xfrm>
          <a:prstGeom prst="rect">
            <a:avLst/>
          </a:prstGeom>
          <a:noFill/>
        </p:spPr>
        <p:txBody>
          <a:bodyPr wrap="square" rtlCol="0">
            <a:spAutoFit/>
          </a:bodyPr>
          <a:lstStyle/>
          <a:p>
            <a:pPr algn="ctr"/>
            <a:r>
              <a:rPr lang="en-US" sz="1600" dirty="0" smtClean="0"/>
              <a:t>Math</a:t>
            </a:r>
            <a:endParaRPr lang="en-US" sz="1600" dirty="0"/>
          </a:p>
        </p:txBody>
      </p:sp>
      <p:sp>
        <p:nvSpPr>
          <p:cNvPr id="9" name="TextBox 8"/>
          <p:cNvSpPr txBox="1"/>
          <p:nvPr/>
        </p:nvSpPr>
        <p:spPr>
          <a:xfrm>
            <a:off x="5181600" y="5410200"/>
            <a:ext cx="3733800" cy="1169551"/>
          </a:xfrm>
          <a:prstGeom prst="rect">
            <a:avLst/>
          </a:prstGeom>
          <a:noFill/>
        </p:spPr>
        <p:txBody>
          <a:bodyPr wrap="square" rtlCol="0">
            <a:spAutoFit/>
          </a:bodyPr>
          <a:lstStyle/>
          <a:p>
            <a:pPr algn="ctr"/>
            <a:r>
              <a:rPr lang="en-US" sz="1400" dirty="0" smtClean="0"/>
              <a:t>Identify credible statistical data to support student delivery/thesis.  Identify correlations and generate graphical data to support claims or counter claims. Create mathematical expressions that communicate solutions to real problems.</a:t>
            </a:r>
            <a:endParaRPr lang="en-US" sz="1400" dirty="0"/>
          </a:p>
        </p:txBody>
      </p:sp>
      <p:sp>
        <p:nvSpPr>
          <p:cNvPr id="10" name="Oval 9"/>
          <p:cNvSpPr/>
          <p:nvPr/>
        </p:nvSpPr>
        <p:spPr>
          <a:xfrm>
            <a:off x="304800" y="3124200"/>
            <a:ext cx="15240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14400" y="457200"/>
            <a:ext cx="1006415" cy="338554"/>
          </a:xfrm>
          <a:prstGeom prst="rect">
            <a:avLst/>
          </a:prstGeom>
          <a:noFill/>
        </p:spPr>
        <p:txBody>
          <a:bodyPr wrap="square" rtlCol="0">
            <a:spAutoFit/>
          </a:bodyPr>
          <a:lstStyle/>
          <a:p>
            <a:pPr algn="ctr"/>
            <a:r>
              <a:rPr lang="en-US" sz="1600" dirty="0" smtClean="0"/>
              <a:t>Sciences</a:t>
            </a:r>
            <a:endParaRPr lang="en-US" sz="1600" dirty="0"/>
          </a:p>
        </p:txBody>
      </p:sp>
      <p:sp>
        <p:nvSpPr>
          <p:cNvPr id="12" name="TextBox 11"/>
          <p:cNvSpPr txBox="1"/>
          <p:nvPr/>
        </p:nvSpPr>
        <p:spPr>
          <a:xfrm>
            <a:off x="0" y="4038600"/>
            <a:ext cx="5029200" cy="3139321"/>
          </a:xfrm>
          <a:prstGeom prst="rect">
            <a:avLst/>
          </a:prstGeom>
          <a:noFill/>
        </p:spPr>
        <p:txBody>
          <a:bodyPr wrap="square" rtlCol="0">
            <a:spAutoFit/>
          </a:bodyPr>
          <a:lstStyle/>
          <a:p>
            <a:r>
              <a:rPr lang="en-US" sz="1400" dirty="0" smtClean="0"/>
              <a:t>Discuss ethical issues </a:t>
            </a:r>
            <a:br>
              <a:rPr lang="en-US" sz="1400" dirty="0" smtClean="0"/>
            </a:br>
            <a:r>
              <a:rPr lang="en-US" sz="1400" dirty="0" smtClean="0"/>
              <a:t>relative to  </a:t>
            </a:r>
            <a:br>
              <a:rPr lang="en-US" sz="1400" dirty="0" smtClean="0"/>
            </a:br>
            <a:r>
              <a:rPr lang="en-US" sz="1400" dirty="0" smtClean="0"/>
              <a:t>education public policy. </a:t>
            </a:r>
            <a:br>
              <a:rPr lang="en-US" sz="1400" dirty="0" smtClean="0"/>
            </a:br>
            <a:r>
              <a:rPr lang="en-US" sz="1400" dirty="0" smtClean="0"/>
              <a:t>(Community Connection - Create Chamber of Commerce &amp; political leadership deliberation event, see slide 3)</a:t>
            </a:r>
          </a:p>
          <a:p>
            <a:pPr algn="ctr"/>
            <a:endParaRPr lang="en-US" sz="1400" dirty="0" smtClean="0"/>
          </a:p>
          <a:p>
            <a:pPr algn="ctr"/>
            <a:r>
              <a:rPr lang="en-US" sz="1400" dirty="0" smtClean="0"/>
              <a:t>Based on research findings, what are the cultural and economic impacts relative to  general education vs. workforce training models of public education systems nationally and internationally?</a:t>
            </a:r>
          </a:p>
          <a:p>
            <a:pPr algn="ctr"/>
            <a:endParaRPr lang="en-US" sz="1400" dirty="0" smtClean="0"/>
          </a:p>
          <a:p>
            <a:pPr algn="ctr"/>
            <a:r>
              <a:rPr lang="en-US" sz="1400" dirty="0" smtClean="0"/>
              <a:t>Based on research findings,  discuss cultural impacts relative to democratic governments vs. non democratic societies regarding the quality of civil systems design and implementation ?</a:t>
            </a:r>
          </a:p>
          <a:p>
            <a:pPr algn="ctr"/>
            <a:endParaRPr lang="en-US" sz="1600" dirty="0"/>
          </a:p>
        </p:txBody>
      </p:sp>
      <p:sp>
        <p:nvSpPr>
          <p:cNvPr id="13" name="Oval 12"/>
          <p:cNvSpPr/>
          <p:nvPr/>
        </p:nvSpPr>
        <p:spPr>
          <a:xfrm>
            <a:off x="685800" y="228600"/>
            <a:ext cx="15240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3124200"/>
            <a:ext cx="1311215" cy="830997"/>
          </a:xfrm>
          <a:prstGeom prst="rect">
            <a:avLst/>
          </a:prstGeom>
          <a:noFill/>
        </p:spPr>
        <p:txBody>
          <a:bodyPr wrap="square" rtlCol="0">
            <a:spAutoFit/>
          </a:bodyPr>
          <a:lstStyle/>
          <a:p>
            <a:pPr algn="ctr"/>
            <a:r>
              <a:rPr lang="en-US" sz="1600" dirty="0" smtClean="0"/>
              <a:t>Social &amp; Political Sciences</a:t>
            </a:r>
            <a:endParaRPr lang="en-US" sz="1600" dirty="0"/>
          </a:p>
        </p:txBody>
      </p:sp>
      <p:sp>
        <p:nvSpPr>
          <p:cNvPr id="15" name="TextBox 14"/>
          <p:cNvSpPr txBox="1"/>
          <p:nvPr/>
        </p:nvSpPr>
        <p:spPr>
          <a:xfrm>
            <a:off x="0" y="1219200"/>
            <a:ext cx="3124200" cy="1384995"/>
          </a:xfrm>
          <a:prstGeom prst="rect">
            <a:avLst/>
          </a:prstGeom>
          <a:noFill/>
        </p:spPr>
        <p:txBody>
          <a:bodyPr wrap="square" rtlCol="0">
            <a:spAutoFit/>
          </a:bodyPr>
          <a:lstStyle/>
          <a:p>
            <a:pPr algn="ctr"/>
            <a:r>
              <a:rPr lang="en-US" sz="1400" dirty="0" smtClean="0"/>
              <a:t>Support the inquiry based learning process and application of the scientific investigative approach</a:t>
            </a:r>
          </a:p>
          <a:p>
            <a:pPr algn="ctr"/>
            <a:r>
              <a:rPr lang="en-US" sz="1400" dirty="0" smtClean="0"/>
              <a:t>during project development. Research scientific education requirements needed for specific careers.</a:t>
            </a:r>
          </a:p>
        </p:txBody>
      </p:sp>
      <p:sp>
        <p:nvSpPr>
          <p:cNvPr id="16" name="Oval 15"/>
          <p:cNvSpPr/>
          <p:nvPr/>
        </p:nvSpPr>
        <p:spPr>
          <a:xfrm>
            <a:off x="4343400" y="228600"/>
            <a:ext cx="15240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495800" y="381000"/>
            <a:ext cx="1219200" cy="584775"/>
          </a:xfrm>
          <a:prstGeom prst="rect">
            <a:avLst/>
          </a:prstGeom>
          <a:noFill/>
        </p:spPr>
        <p:txBody>
          <a:bodyPr wrap="square" rtlCol="0">
            <a:spAutoFit/>
          </a:bodyPr>
          <a:lstStyle/>
          <a:p>
            <a:pPr algn="ctr"/>
            <a:r>
              <a:rPr lang="en-US" sz="1600" dirty="0" smtClean="0"/>
              <a:t>Technical &amp; Career Prep </a:t>
            </a:r>
            <a:endParaRPr lang="en-US" sz="1600" dirty="0"/>
          </a:p>
        </p:txBody>
      </p:sp>
      <p:sp>
        <p:nvSpPr>
          <p:cNvPr id="18" name="TextBox 17"/>
          <p:cNvSpPr txBox="1"/>
          <p:nvPr/>
        </p:nvSpPr>
        <p:spPr>
          <a:xfrm>
            <a:off x="3200400" y="1143000"/>
            <a:ext cx="3886200" cy="1384995"/>
          </a:xfrm>
          <a:prstGeom prst="rect">
            <a:avLst/>
          </a:prstGeom>
          <a:noFill/>
        </p:spPr>
        <p:txBody>
          <a:bodyPr wrap="square" rtlCol="0">
            <a:spAutoFit/>
          </a:bodyPr>
          <a:lstStyle/>
          <a:p>
            <a:pPr algn="ctr"/>
            <a:r>
              <a:rPr lang="en-US" sz="1400" dirty="0" smtClean="0"/>
              <a:t>Identify career options . </a:t>
            </a:r>
            <a:br>
              <a:rPr lang="en-US" sz="1400" dirty="0" smtClean="0"/>
            </a:br>
            <a:r>
              <a:rPr lang="en-US" sz="1400" dirty="0" smtClean="0"/>
              <a:t>Career Prep- Resume writing, dress, behavior / </a:t>
            </a:r>
            <a:br>
              <a:rPr lang="en-US" sz="1400" dirty="0" smtClean="0"/>
            </a:br>
            <a:r>
              <a:rPr lang="en-US" sz="1400" dirty="0" smtClean="0"/>
              <a:t>Info-graphic development. /</a:t>
            </a:r>
          </a:p>
          <a:p>
            <a:pPr algn="ctr"/>
            <a:r>
              <a:rPr lang="en-US" sz="1400" dirty="0" smtClean="0"/>
              <a:t>Technical training certification needed for entry level employment.  /SCAS certification support for NAF Track certified hiring.</a:t>
            </a:r>
          </a:p>
        </p:txBody>
      </p:sp>
      <p:sp>
        <p:nvSpPr>
          <p:cNvPr id="19" name="TextBox 18"/>
          <p:cNvSpPr txBox="1"/>
          <p:nvPr/>
        </p:nvSpPr>
        <p:spPr>
          <a:xfrm>
            <a:off x="2971800" y="3733800"/>
            <a:ext cx="2819400" cy="584775"/>
          </a:xfrm>
          <a:prstGeom prst="rect">
            <a:avLst/>
          </a:prstGeom>
          <a:noFill/>
        </p:spPr>
        <p:txBody>
          <a:bodyPr wrap="square" rtlCol="0">
            <a:spAutoFit/>
          </a:bodyPr>
          <a:lstStyle/>
          <a:p>
            <a:pPr algn="ctr"/>
            <a:r>
              <a:rPr lang="en-US" sz="1600" dirty="0" smtClean="0"/>
              <a:t>School Wide Cross Curricular  Integrated Project Proposal</a:t>
            </a:r>
            <a:endParaRPr lang="en-US" sz="1600" dirty="0"/>
          </a:p>
        </p:txBody>
      </p:sp>
      <p:sp>
        <p:nvSpPr>
          <p:cNvPr id="20" name="TextBox 19"/>
          <p:cNvSpPr txBox="1"/>
          <p:nvPr/>
        </p:nvSpPr>
        <p:spPr>
          <a:xfrm>
            <a:off x="3886200" y="4267200"/>
            <a:ext cx="1006415" cy="215444"/>
          </a:xfrm>
          <a:prstGeom prst="rect">
            <a:avLst/>
          </a:prstGeom>
          <a:noFill/>
        </p:spPr>
        <p:txBody>
          <a:bodyPr wrap="square" rtlCol="0">
            <a:spAutoFit/>
          </a:bodyPr>
          <a:lstStyle/>
          <a:p>
            <a:pPr algn="ctr"/>
            <a:r>
              <a:rPr lang="en-US" sz="800" dirty="0" smtClean="0">
                <a:solidFill>
                  <a:srgbClr val="FF0000"/>
                </a:solidFill>
              </a:rPr>
              <a:t>Brainstorming</a:t>
            </a:r>
            <a:endParaRPr lang="en-US" sz="8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989</Words>
  <Application>Microsoft Office PowerPoint</Application>
  <PresentationFormat>On-screen Show (4:3)</PresentationFormat>
  <Paragraphs>234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cte</dc:creator>
  <cp:lastModifiedBy>matthew.wykoff</cp:lastModifiedBy>
  <cp:revision>87</cp:revision>
  <dcterms:created xsi:type="dcterms:W3CDTF">2014-10-08T15:45:35Z</dcterms:created>
  <dcterms:modified xsi:type="dcterms:W3CDTF">2014-11-20T21:07:35Z</dcterms:modified>
</cp:coreProperties>
</file>